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4"/>
    <p:sldMasterId id="2147483830" r:id="rId5"/>
  </p:sldMasterIdLst>
  <p:notesMasterIdLst>
    <p:notesMasterId r:id="rId57"/>
  </p:notesMasterIdLst>
  <p:sldIdLst>
    <p:sldId id="560" r:id="rId6"/>
    <p:sldId id="517" r:id="rId7"/>
    <p:sldId id="570" r:id="rId8"/>
    <p:sldId id="557" r:id="rId9"/>
    <p:sldId id="569" r:id="rId10"/>
    <p:sldId id="556" r:id="rId11"/>
    <p:sldId id="571" r:id="rId12"/>
    <p:sldId id="572" r:id="rId13"/>
    <p:sldId id="573" r:id="rId14"/>
    <p:sldId id="574" r:id="rId15"/>
    <p:sldId id="575" r:id="rId16"/>
    <p:sldId id="576" r:id="rId17"/>
    <p:sldId id="577" r:id="rId18"/>
    <p:sldId id="578" r:id="rId19"/>
    <p:sldId id="579" r:id="rId20"/>
    <p:sldId id="581" r:id="rId21"/>
    <p:sldId id="582" r:id="rId22"/>
    <p:sldId id="583" r:id="rId23"/>
    <p:sldId id="580" r:id="rId24"/>
    <p:sldId id="584" r:id="rId25"/>
    <p:sldId id="585" r:id="rId26"/>
    <p:sldId id="586" r:id="rId27"/>
    <p:sldId id="587" r:id="rId28"/>
    <p:sldId id="588" r:id="rId29"/>
    <p:sldId id="589" r:id="rId30"/>
    <p:sldId id="590" r:id="rId31"/>
    <p:sldId id="591" r:id="rId32"/>
    <p:sldId id="592" r:id="rId33"/>
    <p:sldId id="593" r:id="rId34"/>
    <p:sldId id="594" r:id="rId35"/>
    <p:sldId id="595" r:id="rId36"/>
    <p:sldId id="596" r:id="rId37"/>
    <p:sldId id="597" r:id="rId38"/>
    <p:sldId id="598" r:id="rId39"/>
    <p:sldId id="599" r:id="rId40"/>
    <p:sldId id="601" r:id="rId41"/>
    <p:sldId id="602" r:id="rId42"/>
    <p:sldId id="603" r:id="rId43"/>
    <p:sldId id="604" r:id="rId44"/>
    <p:sldId id="605" r:id="rId45"/>
    <p:sldId id="606" r:id="rId46"/>
    <p:sldId id="608" r:id="rId47"/>
    <p:sldId id="609" r:id="rId48"/>
    <p:sldId id="610" r:id="rId49"/>
    <p:sldId id="611" r:id="rId50"/>
    <p:sldId id="614" r:id="rId51"/>
    <p:sldId id="617" r:id="rId52"/>
    <p:sldId id="618" r:id="rId53"/>
    <p:sldId id="612" r:id="rId54"/>
    <p:sldId id="615" r:id="rId55"/>
    <p:sldId id="616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F31A5B-F4D8-0D06-52CD-AD02EEFF1832}" name="Anna Nelson" initials="AN" userId="S::anna@liveworkplay.ca::3d7f0d42-dbd2-4842-af78-0e75ce4562b1" providerId="AD"/>
  <p188:author id="{A48D3D92-861E-6828-3421-6BB0DE32EE37}" name="Rebecca Coxon" initials="RC" userId="S::rebecca@liveworkplay.ca::3f6dd4b4-1b54-4157-bcaa-380d88ed30ad" providerId="AD"/>
  <p188:author id="{504037E4-AE1E-D861-98C7-05E79B6BE2E4}" name="Jennifer Broad" initials="JB" userId="S::jenniferb@liveworkplay.ca::10d82fd1-b91e-4b97-85b1-a14b79ec278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293" autoAdjust="0"/>
  </p:normalViewPr>
  <p:slideViewPr>
    <p:cSldViewPr snapToGrid="0">
      <p:cViewPr varScale="1">
        <p:scale>
          <a:sx n="68" d="100"/>
          <a:sy n="68" d="100"/>
        </p:scale>
        <p:origin x="37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tableStyles" Target="tableStyle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Nelson" userId="3d7f0d42-dbd2-4842-af78-0e75ce4562b1" providerId="ADAL" clId="{3BB6BD72-50A9-4F58-9994-5D6F97E2CACB}"/>
    <pc:docChg chg="custSel modSld">
      <pc:chgData name="Anna Nelson" userId="3d7f0d42-dbd2-4842-af78-0e75ce4562b1" providerId="ADAL" clId="{3BB6BD72-50A9-4F58-9994-5D6F97E2CACB}" dt="2026-04-08T19:28:56.237" v="101" actId="368"/>
      <pc:docMkLst>
        <pc:docMk/>
      </pc:docMkLst>
      <pc:sldChg chg="modNotes">
        <pc:chgData name="Anna Nelson" userId="3d7f0d42-dbd2-4842-af78-0e75ce4562b1" providerId="ADAL" clId="{3BB6BD72-50A9-4F58-9994-5D6F97E2CACB}" dt="2026-04-08T19:28:55.899" v="3" actId="368"/>
        <pc:sldMkLst>
          <pc:docMk/>
          <pc:sldMk cId="526151805" sldId="517"/>
        </pc:sldMkLst>
      </pc:sldChg>
      <pc:sldChg chg="modNotes">
        <pc:chgData name="Anna Nelson" userId="3d7f0d42-dbd2-4842-af78-0e75ce4562b1" providerId="ADAL" clId="{3BB6BD72-50A9-4F58-9994-5D6F97E2CACB}" dt="2026-04-08T19:28:55.936" v="11" actId="368"/>
        <pc:sldMkLst>
          <pc:docMk/>
          <pc:sldMk cId="3254231721" sldId="556"/>
        </pc:sldMkLst>
      </pc:sldChg>
      <pc:sldChg chg="modNotes">
        <pc:chgData name="Anna Nelson" userId="3d7f0d42-dbd2-4842-af78-0e75ce4562b1" providerId="ADAL" clId="{3BB6BD72-50A9-4F58-9994-5D6F97E2CACB}" dt="2026-04-08T19:28:55.910" v="7" actId="368"/>
        <pc:sldMkLst>
          <pc:docMk/>
          <pc:sldMk cId="1580167841" sldId="557"/>
        </pc:sldMkLst>
      </pc:sldChg>
      <pc:sldChg chg="modNotes">
        <pc:chgData name="Anna Nelson" userId="3d7f0d42-dbd2-4842-af78-0e75ce4562b1" providerId="ADAL" clId="{3BB6BD72-50A9-4F58-9994-5D6F97E2CACB}" dt="2026-04-08T19:28:55.889" v="1" actId="368"/>
        <pc:sldMkLst>
          <pc:docMk/>
          <pc:sldMk cId="1762718405" sldId="560"/>
        </pc:sldMkLst>
      </pc:sldChg>
      <pc:sldChg chg="modNotes">
        <pc:chgData name="Anna Nelson" userId="3d7f0d42-dbd2-4842-af78-0e75ce4562b1" providerId="ADAL" clId="{3BB6BD72-50A9-4F58-9994-5D6F97E2CACB}" dt="2026-04-08T19:28:55.928" v="9" actId="368"/>
        <pc:sldMkLst>
          <pc:docMk/>
          <pc:sldMk cId="446000273" sldId="569"/>
        </pc:sldMkLst>
      </pc:sldChg>
      <pc:sldChg chg="modNotes">
        <pc:chgData name="Anna Nelson" userId="3d7f0d42-dbd2-4842-af78-0e75ce4562b1" providerId="ADAL" clId="{3BB6BD72-50A9-4F58-9994-5D6F97E2CACB}" dt="2026-04-08T19:28:55.910" v="5" actId="368"/>
        <pc:sldMkLst>
          <pc:docMk/>
          <pc:sldMk cId="2085903551" sldId="570"/>
        </pc:sldMkLst>
      </pc:sldChg>
      <pc:sldChg chg="modNotes">
        <pc:chgData name="Anna Nelson" userId="3d7f0d42-dbd2-4842-af78-0e75ce4562b1" providerId="ADAL" clId="{3BB6BD72-50A9-4F58-9994-5D6F97E2CACB}" dt="2026-04-08T19:28:55.940" v="13" actId="368"/>
        <pc:sldMkLst>
          <pc:docMk/>
          <pc:sldMk cId="1478371094" sldId="571"/>
        </pc:sldMkLst>
      </pc:sldChg>
      <pc:sldChg chg="modNotes">
        <pc:chgData name="Anna Nelson" userId="3d7f0d42-dbd2-4842-af78-0e75ce4562b1" providerId="ADAL" clId="{3BB6BD72-50A9-4F58-9994-5D6F97E2CACB}" dt="2026-04-08T19:28:55.940" v="15" actId="368"/>
        <pc:sldMkLst>
          <pc:docMk/>
          <pc:sldMk cId="798623277" sldId="572"/>
        </pc:sldMkLst>
      </pc:sldChg>
      <pc:sldChg chg="modNotes">
        <pc:chgData name="Anna Nelson" userId="3d7f0d42-dbd2-4842-af78-0e75ce4562b1" providerId="ADAL" clId="{3BB6BD72-50A9-4F58-9994-5D6F97E2CACB}" dt="2026-04-08T19:28:55.951" v="17" actId="368"/>
        <pc:sldMkLst>
          <pc:docMk/>
          <pc:sldMk cId="3605223984" sldId="573"/>
        </pc:sldMkLst>
      </pc:sldChg>
      <pc:sldChg chg="modNotes">
        <pc:chgData name="Anna Nelson" userId="3d7f0d42-dbd2-4842-af78-0e75ce4562b1" providerId="ADAL" clId="{3BB6BD72-50A9-4F58-9994-5D6F97E2CACB}" dt="2026-04-08T19:28:55.961" v="19" actId="368"/>
        <pc:sldMkLst>
          <pc:docMk/>
          <pc:sldMk cId="2685055808" sldId="574"/>
        </pc:sldMkLst>
      </pc:sldChg>
      <pc:sldChg chg="modNotes">
        <pc:chgData name="Anna Nelson" userId="3d7f0d42-dbd2-4842-af78-0e75ce4562b1" providerId="ADAL" clId="{3BB6BD72-50A9-4F58-9994-5D6F97E2CACB}" dt="2026-04-08T19:28:55.967" v="21" actId="368"/>
        <pc:sldMkLst>
          <pc:docMk/>
          <pc:sldMk cId="1025096921" sldId="575"/>
        </pc:sldMkLst>
      </pc:sldChg>
      <pc:sldChg chg="modNotes">
        <pc:chgData name="Anna Nelson" userId="3d7f0d42-dbd2-4842-af78-0e75ce4562b1" providerId="ADAL" clId="{3BB6BD72-50A9-4F58-9994-5D6F97E2CACB}" dt="2026-04-08T19:28:55.971" v="23" actId="368"/>
        <pc:sldMkLst>
          <pc:docMk/>
          <pc:sldMk cId="317378928" sldId="576"/>
        </pc:sldMkLst>
      </pc:sldChg>
      <pc:sldChg chg="modNotes">
        <pc:chgData name="Anna Nelson" userId="3d7f0d42-dbd2-4842-af78-0e75ce4562b1" providerId="ADAL" clId="{3BB6BD72-50A9-4F58-9994-5D6F97E2CACB}" dt="2026-04-08T19:28:55.981" v="25" actId="368"/>
        <pc:sldMkLst>
          <pc:docMk/>
          <pc:sldMk cId="995436756" sldId="577"/>
        </pc:sldMkLst>
      </pc:sldChg>
      <pc:sldChg chg="modNotes">
        <pc:chgData name="Anna Nelson" userId="3d7f0d42-dbd2-4842-af78-0e75ce4562b1" providerId="ADAL" clId="{3BB6BD72-50A9-4F58-9994-5D6F97E2CACB}" dt="2026-04-08T19:28:55.992" v="27" actId="368"/>
        <pc:sldMkLst>
          <pc:docMk/>
          <pc:sldMk cId="223033521" sldId="578"/>
        </pc:sldMkLst>
      </pc:sldChg>
      <pc:sldChg chg="modNotes">
        <pc:chgData name="Anna Nelson" userId="3d7f0d42-dbd2-4842-af78-0e75ce4562b1" providerId="ADAL" clId="{3BB6BD72-50A9-4F58-9994-5D6F97E2CACB}" dt="2026-04-08T19:28:55.992" v="29" actId="368"/>
        <pc:sldMkLst>
          <pc:docMk/>
          <pc:sldMk cId="1576341771" sldId="579"/>
        </pc:sldMkLst>
      </pc:sldChg>
      <pc:sldChg chg="modNotes">
        <pc:chgData name="Anna Nelson" userId="3d7f0d42-dbd2-4842-af78-0e75ce4562b1" providerId="ADAL" clId="{3BB6BD72-50A9-4F58-9994-5D6F97E2CACB}" dt="2026-04-08T19:28:56.023" v="37" actId="368"/>
        <pc:sldMkLst>
          <pc:docMk/>
          <pc:sldMk cId="1449513249" sldId="580"/>
        </pc:sldMkLst>
      </pc:sldChg>
      <pc:sldChg chg="modNotes">
        <pc:chgData name="Anna Nelson" userId="3d7f0d42-dbd2-4842-af78-0e75ce4562b1" providerId="ADAL" clId="{3BB6BD72-50A9-4F58-9994-5D6F97E2CACB}" dt="2026-04-08T19:28:56.002" v="31" actId="368"/>
        <pc:sldMkLst>
          <pc:docMk/>
          <pc:sldMk cId="1562411557" sldId="581"/>
        </pc:sldMkLst>
      </pc:sldChg>
      <pc:sldChg chg="modNotes">
        <pc:chgData name="Anna Nelson" userId="3d7f0d42-dbd2-4842-af78-0e75ce4562b1" providerId="ADAL" clId="{3BB6BD72-50A9-4F58-9994-5D6F97E2CACB}" dt="2026-04-08T19:28:56.002" v="33" actId="368"/>
        <pc:sldMkLst>
          <pc:docMk/>
          <pc:sldMk cId="3915664220" sldId="582"/>
        </pc:sldMkLst>
      </pc:sldChg>
      <pc:sldChg chg="modNotes">
        <pc:chgData name="Anna Nelson" userId="3d7f0d42-dbd2-4842-af78-0e75ce4562b1" providerId="ADAL" clId="{3BB6BD72-50A9-4F58-9994-5D6F97E2CACB}" dt="2026-04-08T19:28:56.015" v="35" actId="368"/>
        <pc:sldMkLst>
          <pc:docMk/>
          <pc:sldMk cId="3297852422" sldId="583"/>
        </pc:sldMkLst>
      </pc:sldChg>
      <pc:sldChg chg="modNotes">
        <pc:chgData name="Anna Nelson" userId="3d7f0d42-dbd2-4842-af78-0e75ce4562b1" providerId="ADAL" clId="{3BB6BD72-50A9-4F58-9994-5D6F97E2CACB}" dt="2026-04-08T19:28:56.033" v="39" actId="368"/>
        <pc:sldMkLst>
          <pc:docMk/>
          <pc:sldMk cId="187312897" sldId="584"/>
        </pc:sldMkLst>
      </pc:sldChg>
      <pc:sldChg chg="modNotes">
        <pc:chgData name="Anna Nelson" userId="3d7f0d42-dbd2-4842-af78-0e75ce4562b1" providerId="ADAL" clId="{3BB6BD72-50A9-4F58-9994-5D6F97E2CACB}" dt="2026-04-08T19:28:56.033" v="41" actId="368"/>
        <pc:sldMkLst>
          <pc:docMk/>
          <pc:sldMk cId="3087459640" sldId="585"/>
        </pc:sldMkLst>
      </pc:sldChg>
      <pc:sldChg chg="modNotes">
        <pc:chgData name="Anna Nelson" userId="3d7f0d42-dbd2-4842-af78-0e75ce4562b1" providerId="ADAL" clId="{3BB6BD72-50A9-4F58-9994-5D6F97E2CACB}" dt="2026-04-08T19:28:56.046" v="43" actId="368"/>
        <pc:sldMkLst>
          <pc:docMk/>
          <pc:sldMk cId="2168791338" sldId="586"/>
        </pc:sldMkLst>
      </pc:sldChg>
      <pc:sldChg chg="modNotes">
        <pc:chgData name="Anna Nelson" userId="3d7f0d42-dbd2-4842-af78-0e75ce4562b1" providerId="ADAL" clId="{3BB6BD72-50A9-4F58-9994-5D6F97E2CACB}" dt="2026-04-08T19:28:56.046" v="45" actId="368"/>
        <pc:sldMkLst>
          <pc:docMk/>
          <pc:sldMk cId="3531679784" sldId="587"/>
        </pc:sldMkLst>
      </pc:sldChg>
      <pc:sldChg chg="modNotes">
        <pc:chgData name="Anna Nelson" userId="3d7f0d42-dbd2-4842-af78-0e75ce4562b1" providerId="ADAL" clId="{3BB6BD72-50A9-4F58-9994-5D6F97E2CACB}" dt="2026-04-08T19:28:56.056" v="47" actId="368"/>
        <pc:sldMkLst>
          <pc:docMk/>
          <pc:sldMk cId="739638755" sldId="588"/>
        </pc:sldMkLst>
      </pc:sldChg>
      <pc:sldChg chg="modNotes">
        <pc:chgData name="Anna Nelson" userId="3d7f0d42-dbd2-4842-af78-0e75ce4562b1" providerId="ADAL" clId="{3BB6BD72-50A9-4F58-9994-5D6F97E2CACB}" dt="2026-04-08T19:28:56.067" v="49" actId="368"/>
        <pc:sldMkLst>
          <pc:docMk/>
          <pc:sldMk cId="2696672608" sldId="589"/>
        </pc:sldMkLst>
      </pc:sldChg>
      <pc:sldChg chg="modNotes">
        <pc:chgData name="Anna Nelson" userId="3d7f0d42-dbd2-4842-af78-0e75ce4562b1" providerId="ADAL" clId="{3BB6BD72-50A9-4F58-9994-5D6F97E2CACB}" dt="2026-04-08T19:28:56.067" v="51" actId="368"/>
        <pc:sldMkLst>
          <pc:docMk/>
          <pc:sldMk cId="1170532364" sldId="590"/>
        </pc:sldMkLst>
      </pc:sldChg>
      <pc:sldChg chg="modNotes">
        <pc:chgData name="Anna Nelson" userId="3d7f0d42-dbd2-4842-af78-0e75ce4562b1" providerId="ADAL" clId="{3BB6BD72-50A9-4F58-9994-5D6F97E2CACB}" dt="2026-04-08T19:28:56.078" v="53" actId="368"/>
        <pc:sldMkLst>
          <pc:docMk/>
          <pc:sldMk cId="2762396834" sldId="591"/>
        </pc:sldMkLst>
      </pc:sldChg>
      <pc:sldChg chg="modNotes">
        <pc:chgData name="Anna Nelson" userId="3d7f0d42-dbd2-4842-af78-0e75ce4562b1" providerId="ADAL" clId="{3BB6BD72-50A9-4F58-9994-5D6F97E2CACB}" dt="2026-04-08T19:28:56.088" v="55" actId="368"/>
        <pc:sldMkLst>
          <pc:docMk/>
          <pc:sldMk cId="3682604817" sldId="592"/>
        </pc:sldMkLst>
      </pc:sldChg>
      <pc:sldChg chg="modNotes">
        <pc:chgData name="Anna Nelson" userId="3d7f0d42-dbd2-4842-af78-0e75ce4562b1" providerId="ADAL" clId="{3BB6BD72-50A9-4F58-9994-5D6F97E2CACB}" dt="2026-04-08T19:28:56.093" v="57" actId="368"/>
        <pc:sldMkLst>
          <pc:docMk/>
          <pc:sldMk cId="2681141740" sldId="593"/>
        </pc:sldMkLst>
      </pc:sldChg>
      <pc:sldChg chg="modNotes">
        <pc:chgData name="Anna Nelson" userId="3d7f0d42-dbd2-4842-af78-0e75ce4562b1" providerId="ADAL" clId="{3BB6BD72-50A9-4F58-9994-5D6F97E2CACB}" dt="2026-04-08T19:28:56.099" v="59" actId="368"/>
        <pc:sldMkLst>
          <pc:docMk/>
          <pc:sldMk cId="3864106029" sldId="594"/>
        </pc:sldMkLst>
      </pc:sldChg>
      <pc:sldChg chg="modNotes">
        <pc:chgData name="Anna Nelson" userId="3d7f0d42-dbd2-4842-af78-0e75ce4562b1" providerId="ADAL" clId="{3BB6BD72-50A9-4F58-9994-5D6F97E2CACB}" dt="2026-04-08T19:28:56.099" v="61" actId="368"/>
        <pc:sldMkLst>
          <pc:docMk/>
          <pc:sldMk cId="3396850999" sldId="595"/>
        </pc:sldMkLst>
      </pc:sldChg>
      <pc:sldChg chg="modNotes">
        <pc:chgData name="Anna Nelson" userId="3d7f0d42-dbd2-4842-af78-0e75ce4562b1" providerId="ADAL" clId="{3BB6BD72-50A9-4F58-9994-5D6F97E2CACB}" dt="2026-04-08T19:28:56.109" v="63" actId="368"/>
        <pc:sldMkLst>
          <pc:docMk/>
          <pc:sldMk cId="11942647" sldId="596"/>
        </pc:sldMkLst>
      </pc:sldChg>
      <pc:sldChg chg="modNotes">
        <pc:chgData name="Anna Nelson" userId="3d7f0d42-dbd2-4842-af78-0e75ce4562b1" providerId="ADAL" clId="{3BB6BD72-50A9-4F58-9994-5D6F97E2CACB}" dt="2026-04-08T19:28:56.119" v="65" actId="368"/>
        <pc:sldMkLst>
          <pc:docMk/>
          <pc:sldMk cId="2334101681" sldId="597"/>
        </pc:sldMkLst>
      </pc:sldChg>
      <pc:sldChg chg="modNotes">
        <pc:chgData name="Anna Nelson" userId="3d7f0d42-dbd2-4842-af78-0e75ce4562b1" providerId="ADAL" clId="{3BB6BD72-50A9-4F58-9994-5D6F97E2CACB}" dt="2026-04-08T19:28:56.125" v="67" actId="368"/>
        <pc:sldMkLst>
          <pc:docMk/>
          <pc:sldMk cId="2851298449" sldId="598"/>
        </pc:sldMkLst>
      </pc:sldChg>
      <pc:sldChg chg="modNotes">
        <pc:chgData name="Anna Nelson" userId="3d7f0d42-dbd2-4842-af78-0e75ce4562b1" providerId="ADAL" clId="{3BB6BD72-50A9-4F58-9994-5D6F97E2CACB}" dt="2026-04-08T19:28:56.130" v="69" actId="368"/>
        <pc:sldMkLst>
          <pc:docMk/>
          <pc:sldMk cId="3761448292" sldId="599"/>
        </pc:sldMkLst>
      </pc:sldChg>
      <pc:sldChg chg="modNotes">
        <pc:chgData name="Anna Nelson" userId="3d7f0d42-dbd2-4842-af78-0e75ce4562b1" providerId="ADAL" clId="{3BB6BD72-50A9-4F58-9994-5D6F97E2CACB}" dt="2026-04-08T19:28:56.130" v="71" actId="368"/>
        <pc:sldMkLst>
          <pc:docMk/>
          <pc:sldMk cId="523395519" sldId="601"/>
        </pc:sldMkLst>
      </pc:sldChg>
      <pc:sldChg chg="modNotes">
        <pc:chgData name="Anna Nelson" userId="3d7f0d42-dbd2-4842-af78-0e75ce4562b1" providerId="ADAL" clId="{3BB6BD72-50A9-4F58-9994-5D6F97E2CACB}" dt="2026-04-08T19:28:56.141" v="73" actId="368"/>
        <pc:sldMkLst>
          <pc:docMk/>
          <pc:sldMk cId="3979426782" sldId="602"/>
        </pc:sldMkLst>
      </pc:sldChg>
      <pc:sldChg chg="modNotes">
        <pc:chgData name="Anna Nelson" userId="3d7f0d42-dbd2-4842-af78-0e75ce4562b1" providerId="ADAL" clId="{3BB6BD72-50A9-4F58-9994-5D6F97E2CACB}" dt="2026-04-08T19:28:56.150" v="75" actId="368"/>
        <pc:sldMkLst>
          <pc:docMk/>
          <pc:sldMk cId="2223431146" sldId="603"/>
        </pc:sldMkLst>
      </pc:sldChg>
      <pc:sldChg chg="modNotes">
        <pc:chgData name="Anna Nelson" userId="3d7f0d42-dbd2-4842-af78-0e75ce4562b1" providerId="ADAL" clId="{3BB6BD72-50A9-4F58-9994-5D6F97E2CACB}" dt="2026-04-08T19:28:56.157" v="77" actId="368"/>
        <pc:sldMkLst>
          <pc:docMk/>
          <pc:sldMk cId="4218791446" sldId="604"/>
        </pc:sldMkLst>
      </pc:sldChg>
      <pc:sldChg chg="modNotes">
        <pc:chgData name="Anna Nelson" userId="3d7f0d42-dbd2-4842-af78-0e75ce4562b1" providerId="ADAL" clId="{3BB6BD72-50A9-4F58-9994-5D6F97E2CACB}" dt="2026-04-08T19:28:56.161" v="79" actId="368"/>
        <pc:sldMkLst>
          <pc:docMk/>
          <pc:sldMk cId="1097364901" sldId="605"/>
        </pc:sldMkLst>
      </pc:sldChg>
      <pc:sldChg chg="modNotes">
        <pc:chgData name="Anna Nelson" userId="3d7f0d42-dbd2-4842-af78-0e75ce4562b1" providerId="ADAL" clId="{3BB6BD72-50A9-4F58-9994-5D6F97E2CACB}" dt="2026-04-08T19:28:56.161" v="81" actId="368"/>
        <pc:sldMkLst>
          <pc:docMk/>
          <pc:sldMk cId="917655660" sldId="606"/>
        </pc:sldMkLst>
      </pc:sldChg>
      <pc:sldChg chg="modNotes">
        <pc:chgData name="Anna Nelson" userId="3d7f0d42-dbd2-4842-af78-0e75ce4562b1" providerId="ADAL" clId="{3BB6BD72-50A9-4F58-9994-5D6F97E2CACB}" dt="2026-04-08T19:28:56.173" v="83" actId="368"/>
        <pc:sldMkLst>
          <pc:docMk/>
          <pc:sldMk cId="3019145351" sldId="608"/>
        </pc:sldMkLst>
      </pc:sldChg>
      <pc:sldChg chg="modNotes">
        <pc:chgData name="Anna Nelson" userId="3d7f0d42-dbd2-4842-af78-0e75ce4562b1" providerId="ADAL" clId="{3BB6BD72-50A9-4F58-9994-5D6F97E2CACB}" dt="2026-04-08T19:28:56.181" v="85" actId="368"/>
        <pc:sldMkLst>
          <pc:docMk/>
          <pc:sldMk cId="972596898" sldId="609"/>
        </pc:sldMkLst>
      </pc:sldChg>
      <pc:sldChg chg="modNotes">
        <pc:chgData name="Anna Nelson" userId="3d7f0d42-dbd2-4842-af78-0e75ce4562b1" providerId="ADAL" clId="{3BB6BD72-50A9-4F58-9994-5D6F97E2CACB}" dt="2026-04-08T19:28:56.192" v="87" actId="368"/>
        <pc:sldMkLst>
          <pc:docMk/>
          <pc:sldMk cId="604202711" sldId="610"/>
        </pc:sldMkLst>
      </pc:sldChg>
      <pc:sldChg chg="modNotes">
        <pc:chgData name="Anna Nelson" userId="3d7f0d42-dbd2-4842-af78-0e75ce4562b1" providerId="ADAL" clId="{3BB6BD72-50A9-4F58-9994-5D6F97E2CACB}" dt="2026-04-08T19:28:56.192" v="89" actId="368"/>
        <pc:sldMkLst>
          <pc:docMk/>
          <pc:sldMk cId="1602228711" sldId="611"/>
        </pc:sldMkLst>
      </pc:sldChg>
      <pc:sldChg chg="modNotes">
        <pc:chgData name="Anna Nelson" userId="3d7f0d42-dbd2-4842-af78-0e75ce4562b1" providerId="ADAL" clId="{3BB6BD72-50A9-4F58-9994-5D6F97E2CACB}" dt="2026-04-08T19:28:56.223" v="97" actId="368"/>
        <pc:sldMkLst>
          <pc:docMk/>
          <pc:sldMk cId="3838852093" sldId="612"/>
        </pc:sldMkLst>
      </pc:sldChg>
      <pc:sldChg chg="modNotes">
        <pc:chgData name="Anna Nelson" userId="3d7f0d42-dbd2-4842-af78-0e75ce4562b1" providerId="ADAL" clId="{3BB6BD72-50A9-4F58-9994-5D6F97E2CACB}" dt="2026-04-08T19:28:56.204" v="91" actId="368"/>
        <pc:sldMkLst>
          <pc:docMk/>
          <pc:sldMk cId="2954153993" sldId="614"/>
        </pc:sldMkLst>
      </pc:sldChg>
      <pc:sldChg chg="modNotes">
        <pc:chgData name="Anna Nelson" userId="3d7f0d42-dbd2-4842-af78-0e75ce4562b1" providerId="ADAL" clId="{3BB6BD72-50A9-4F58-9994-5D6F97E2CACB}" dt="2026-04-08T19:28:56.229" v="99" actId="368"/>
        <pc:sldMkLst>
          <pc:docMk/>
          <pc:sldMk cId="313907327" sldId="615"/>
        </pc:sldMkLst>
      </pc:sldChg>
      <pc:sldChg chg="modNotes">
        <pc:chgData name="Anna Nelson" userId="3d7f0d42-dbd2-4842-af78-0e75ce4562b1" providerId="ADAL" clId="{3BB6BD72-50A9-4F58-9994-5D6F97E2CACB}" dt="2026-04-08T19:28:56.237" v="101" actId="368"/>
        <pc:sldMkLst>
          <pc:docMk/>
          <pc:sldMk cId="971901505" sldId="616"/>
        </pc:sldMkLst>
      </pc:sldChg>
      <pc:sldChg chg="modNotes">
        <pc:chgData name="Anna Nelson" userId="3d7f0d42-dbd2-4842-af78-0e75ce4562b1" providerId="ADAL" clId="{3BB6BD72-50A9-4F58-9994-5D6F97E2CACB}" dt="2026-04-08T19:28:56.212" v="93" actId="368"/>
        <pc:sldMkLst>
          <pc:docMk/>
          <pc:sldMk cId="4004325796" sldId="617"/>
        </pc:sldMkLst>
      </pc:sldChg>
      <pc:sldChg chg="modNotes">
        <pc:chgData name="Anna Nelson" userId="3d7f0d42-dbd2-4842-af78-0e75ce4562b1" providerId="ADAL" clId="{3BB6BD72-50A9-4F58-9994-5D6F97E2CACB}" dt="2026-04-08T19:28:56.212" v="95" actId="368"/>
        <pc:sldMkLst>
          <pc:docMk/>
          <pc:sldMk cId="2391025757" sldId="61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5270C3-B6B5-4052-9063-FB7021755638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F630761E-9BA7-4D37-AB62-23F3460222BB}">
      <dgm:prSet phldrT="[Text]" phldr="0"/>
      <dgm:spPr/>
      <dgm:t>
        <a:bodyPr/>
        <a:lstStyle/>
        <a:p>
          <a:r>
            <a:rPr lang="en-CA" dirty="0">
              <a:latin typeface="Verdana" panose="020B0604030504040204" pitchFamily="34" charset="0"/>
              <a:ea typeface="Verdana" panose="020B0604030504040204" pitchFamily="34" charset="0"/>
            </a:rPr>
            <a:t>Employer</a:t>
          </a:r>
        </a:p>
      </dgm:t>
    </dgm:pt>
    <dgm:pt modelId="{E1013E78-4B33-409A-9C87-F66E237D2938}" type="parTrans" cxnId="{6B650F04-9D50-4625-B805-39729746AB8D}">
      <dgm:prSet/>
      <dgm:spPr/>
      <dgm:t>
        <a:bodyPr/>
        <a:lstStyle/>
        <a:p>
          <a:endParaRPr lang="en-CA"/>
        </a:p>
      </dgm:t>
    </dgm:pt>
    <dgm:pt modelId="{3E3D9DA2-B2E8-4574-B1AF-3E7B926FCCD4}" type="sibTrans" cxnId="{6B650F04-9D50-4625-B805-39729746AB8D}">
      <dgm:prSet/>
      <dgm:spPr/>
      <dgm:t>
        <a:bodyPr/>
        <a:lstStyle/>
        <a:p>
          <a:endParaRPr lang="en-CA"/>
        </a:p>
      </dgm:t>
    </dgm:pt>
    <dgm:pt modelId="{89B4588E-C8D9-4F82-A0EC-ADA5B59674E4}">
      <dgm:prSet phldrT="[Text]" phldr="0"/>
      <dgm:spPr/>
      <dgm:t>
        <a:bodyPr/>
        <a:lstStyle/>
        <a:p>
          <a:r>
            <a:rPr lang="en-CA" dirty="0">
              <a:latin typeface="Verdana" panose="020B0604030504040204" pitchFamily="34" charset="0"/>
              <a:ea typeface="Verdana" panose="020B0604030504040204" pitchFamily="34" charset="0"/>
            </a:rPr>
            <a:t>Employee</a:t>
          </a:r>
        </a:p>
      </dgm:t>
    </dgm:pt>
    <dgm:pt modelId="{A1A51923-B639-40F9-8B52-E427969DA7FB}" type="parTrans" cxnId="{7E4387E9-EE29-411A-BFA9-97F428A75155}">
      <dgm:prSet/>
      <dgm:spPr/>
      <dgm:t>
        <a:bodyPr/>
        <a:lstStyle/>
        <a:p>
          <a:endParaRPr lang="en-CA"/>
        </a:p>
      </dgm:t>
    </dgm:pt>
    <dgm:pt modelId="{216635A1-7B17-457E-86DE-7FB29B439698}" type="sibTrans" cxnId="{7E4387E9-EE29-411A-BFA9-97F428A75155}">
      <dgm:prSet/>
      <dgm:spPr/>
      <dgm:t>
        <a:bodyPr/>
        <a:lstStyle/>
        <a:p>
          <a:endParaRPr lang="en-CA"/>
        </a:p>
      </dgm:t>
    </dgm:pt>
    <dgm:pt modelId="{845BF103-9579-481F-87BA-CC2C93362CD0}">
      <dgm:prSet phldrT="[Text]" phldr="0"/>
      <dgm:spPr/>
      <dgm:t>
        <a:bodyPr/>
        <a:lstStyle/>
        <a:p>
          <a:r>
            <a:rPr lang="en-CA" dirty="0">
              <a:latin typeface="Verdana" panose="020B0604030504040204" pitchFamily="34" charset="0"/>
              <a:ea typeface="Verdana" panose="020B0604030504040204" pitchFamily="34" charset="0"/>
            </a:rPr>
            <a:t>Co-Creating a Training Plan</a:t>
          </a:r>
        </a:p>
      </dgm:t>
    </dgm:pt>
    <dgm:pt modelId="{6C73229B-ED6C-4125-99BC-3ED7F5A99C48}" type="parTrans" cxnId="{C73FDDFC-7C4F-4ADD-80DB-E703293BF639}">
      <dgm:prSet/>
      <dgm:spPr/>
      <dgm:t>
        <a:bodyPr/>
        <a:lstStyle/>
        <a:p>
          <a:endParaRPr lang="en-CA"/>
        </a:p>
      </dgm:t>
    </dgm:pt>
    <dgm:pt modelId="{DED25A5D-7B15-4AC1-B627-F91397DA8FF5}" type="sibTrans" cxnId="{C73FDDFC-7C4F-4ADD-80DB-E703293BF639}">
      <dgm:prSet/>
      <dgm:spPr/>
      <dgm:t>
        <a:bodyPr/>
        <a:lstStyle/>
        <a:p>
          <a:endParaRPr lang="en-CA"/>
        </a:p>
      </dgm:t>
    </dgm:pt>
    <dgm:pt modelId="{07FCB8ED-A9A8-43F2-89F8-346187786C83}">
      <dgm:prSet phldrT="[Text]" phldr="0"/>
      <dgm:spPr/>
      <dgm:t>
        <a:bodyPr/>
        <a:lstStyle/>
        <a:p>
          <a:r>
            <a:rPr lang="en-CA" dirty="0">
              <a:latin typeface="Verdana" panose="020B0604030504040204" pitchFamily="34" charset="0"/>
              <a:ea typeface="Verdana" panose="020B0604030504040204" pitchFamily="34" charset="0"/>
            </a:rPr>
            <a:t>Employment Support Provider</a:t>
          </a:r>
        </a:p>
      </dgm:t>
    </dgm:pt>
    <dgm:pt modelId="{93C450B5-716F-4FF2-84CE-E9E7BDA064CC}" type="parTrans" cxnId="{834DF672-1AB4-4693-9221-185DEF841470}">
      <dgm:prSet/>
      <dgm:spPr/>
      <dgm:t>
        <a:bodyPr/>
        <a:lstStyle/>
        <a:p>
          <a:endParaRPr lang="en-CA"/>
        </a:p>
      </dgm:t>
    </dgm:pt>
    <dgm:pt modelId="{A957996F-FF15-4A61-BDC9-ABBB5283971F}" type="sibTrans" cxnId="{834DF672-1AB4-4693-9221-185DEF841470}">
      <dgm:prSet/>
      <dgm:spPr/>
      <dgm:t>
        <a:bodyPr/>
        <a:lstStyle/>
        <a:p>
          <a:endParaRPr lang="en-CA"/>
        </a:p>
      </dgm:t>
    </dgm:pt>
    <dgm:pt modelId="{05FB1051-0ACE-4F09-860A-ACC58459BD38}" type="pres">
      <dgm:prSet presAssocID="{525270C3-B6B5-4052-9063-FB7021755638}" presName="compositeShape" presStyleCnt="0">
        <dgm:presLayoutVars>
          <dgm:chMax val="9"/>
          <dgm:dir/>
          <dgm:resizeHandles val="exact"/>
        </dgm:presLayoutVars>
      </dgm:prSet>
      <dgm:spPr/>
    </dgm:pt>
    <dgm:pt modelId="{BCA3400F-C981-47FE-8701-291261C25932}" type="pres">
      <dgm:prSet presAssocID="{525270C3-B6B5-4052-9063-FB7021755638}" presName="triangle1" presStyleLbl="node1" presStyleIdx="0" presStyleCnt="4">
        <dgm:presLayoutVars>
          <dgm:bulletEnabled val="1"/>
        </dgm:presLayoutVars>
      </dgm:prSet>
      <dgm:spPr/>
    </dgm:pt>
    <dgm:pt modelId="{7FCD79B9-83B4-469C-9275-76E63D57DB5A}" type="pres">
      <dgm:prSet presAssocID="{525270C3-B6B5-4052-9063-FB7021755638}" presName="triangle2" presStyleLbl="node1" presStyleIdx="1" presStyleCnt="4">
        <dgm:presLayoutVars>
          <dgm:bulletEnabled val="1"/>
        </dgm:presLayoutVars>
      </dgm:prSet>
      <dgm:spPr/>
    </dgm:pt>
    <dgm:pt modelId="{81241D0B-3D7F-4D57-92C1-AEF192AC88CA}" type="pres">
      <dgm:prSet presAssocID="{525270C3-B6B5-4052-9063-FB7021755638}" presName="triangle3" presStyleLbl="node1" presStyleIdx="2" presStyleCnt="4" custLinFactNeighborY="-47">
        <dgm:presLayoutVars>
          <dgm:bulletEnabled val="1"/>
        </dgm:presLayoutVars>
      </dgm:prSet>
      <dgm:spPr/>
    </dgm:pt>
    <dgm:pt modelId="{EA5D7492-698F-4BD0-950E-CE81847BC267}" type="pres">
      <dgm:prSet presAssocID="{525270C3-B6B5-4052-9063-FB7021755638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6B650F04-9D50-4625-B805-39729746AB8D}" srcId="{525270C3-B6B5-4052-9063-FB7021755638}" destId="{F630761E-9BA7-4D37-AB62-23F3460222BB}" srcOrd="0" destOrd="0" parTransId="{E1013E78-4B33-409A-9C87-F66E237D2938}" sibTransId="{3E3D9DA2-B2E8-4574-B1AF-3E7B926FCCD4}"/>
    <dgm:cxn modelId="{C55F650B-EDDD-4EDE-8C32-CA3B40016744}" type="presOf" srcId="{07FCB8ED-A9A8-43F2-89F8-346187786C83}" destId="{EA5D7492-698F-4BD0-950E-CE81847BC267}" srcOrd="0" destOrd="0" presId="urn:microsoft.com/office/officeart/2005/8/layout/pyramid4"/>
    <dgm:cxn modelId="{1AA21C62-629A-4656-B8F8-4056FE33E412}" type="presOf" srcId="{845BF103-9579-481F-87BA-CC2C93362CD0}" destId="{81241D0B-3D7F-4D57-92C1-AEF192AC88CA}" srcOrd="0" destOrd="0" presId="urn:microsoft.com/office/officeart/2005/8/layout/pyramid4"/>
    <dgm:cxn modelId="{BDB27A51-0775-4294-B8E5-BDC9DE1FABA5}" type="presOf" srcId="{F630761E-9BA7-4D37-AB62-23F3460222BB}" destId="{BCA3400F-C981-47FE-8701-291261C25932}" srcOrd="0" destOrd="0" presId="urn:microsoft.com/office/officeart/2005/8/layout/pyramid4"/>
    <dgm:cxn modelId="{834DF672-1AB4-4693-9221-185DEF841470}" srcId="{525270C3-B6B5-4052-9063-FB7021755638}" destId="{07FCB8ED-A9A8-43F2-89F8-346187786C83}" srcOrd="3" destOrd="0" parTransId="{93C450B5-716F-4FF2-84CE-E9E7BDA064CC}" sibTransId="{A957996F-FF15-4A61-BDC9-ABBB5283971F}"/>
    <dgm:cxn modelId="{B520D79B-FD1A-4286-8335-619EF5943CE4}" type="presOf" srcId="{525270C3-B6B5-4052-9063-FB7021755638}" destId="{05FB1051-0ACE-4F09-860A-ACC58459BD38}" srcOrd="0" destOrd="0" presId="urn:microsoft.com/office/officeart/2005/8/layout/pyramid4"/>
    <dgm:cxn modelId="{3BA720C1-CD03-4905-9105-419134F764ED}" type="presOf" srcId="{89B4588E-C8D9-4F82-A0EC-ADA5B59674E4}" destId="{7FCD79B9-83B4-469C-9275-76E63D57DB5A}" srcOrd="0" destOrd="0" presId="urn:microsoft.com/office/officeart/2005/8/layout/pyramid4"/>
    <dgm:cxn modelId="{7E4387E9-EE29-411A-BFA9-97F428A75155}" srcId="{525270C3-B6B5-4052-9063-FB7021755638}" destId="{89B4588E-C8D9-4F82-A0EC-ADA5B59674E4}" srcOrd="1" destOrd="0" parTransId="{A1A51923-B639-40F9-8B52-E427969DA7FB}" sibTransId="{216635A1-7B17-457E-86DE-7FB29B439698}"/>
    <dgm:cxn modelId="{C73FDDFC-7C4F-4ADD-80DB-E703293BF639}" srcId="{525270C3-B6B5-4052-9063-FB7021755638}" destId="{845BF103-9579-481F-87BA-CC2C93362CD0}" srcOrd="2" destOrd="0" parTransId="{6C73229B-ED6C-4125-99BC-3ED7F5A99C48}" sibTransId="{DED25A5D-7B15-4AC1-B627-F91397DA8FF5}"/>
    <dgm:cxn modelId="{6B28DFE7-0848-4959-9810-1EDF40A18336}" type="presParOf" srcId="{05FB1051-0ACE-4F09-860A-ACC58459BD38}" destId="{BCA3400F-C981-47FE-8701-291261C25932}" srcOrd="0" destOrd="0" presId="urn:microsoft.com/office/officeart/2005/8/layout/pyramid4"/>
    <dgm:cxn modelId="{36477091-5A5E-45DD-9C77-FC0D59832105}" type="presParOf" srcId="{05FB1051-0ACE-4F09-860A-ACC58459BD38}" destId="{7FCD79B9-83B4-469C-9275-76E63D57DB5A}" srcOrd="1" destOrd="0" presId="urn:microsoft.com/office/officeart/2005/8/layout/pyramid4"/>
    <dgm:cxn modelId="{4B5D076B-E3A5-49B8-B661-A4B5BA681D9A}" type="presParOf" srcId="{05FB1051-0ACE-4F09-860A-ACC58459BD38}" destId="{81241D0B-3D7F-4D57-92C1-AEF192AC88CA}" srcOrd="2" destOrd="0" presId="urn:microsoft.com/office/officeart/2005/8/layout/pyramid4"/>
    <dgm:cxn modelId="{BA99E148-EF2F-4185-82CF-10FF56ECEF8C}" type="presParOf" srcId="{05FB1051-0ACE-4F09-860A-ACC58459BD38}" destId="{EA5D7492-698F-4BD0-950E-CE81847BC267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A3400F-C981-47FE-8701-291261C25932}">
      <dsp:nvSpPr>
        <dsp:cNvPr id="0" name=""/>
        <dsp:cNvSpPr/>
      </dsp:nvSpPr>
      <dsp:spPr>
        <a:xfrm>
          <a:off x="4020817" y="0"/>
          <a:ext cx="2473965" cy="247396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>
              <a:latin typeface="Verdana" panose="020B0604030504040204" pitchFamily="34" charset="0"/>
              <a:ea typeface="Verdana" panose="020B0604030504040204" pitchFamily="34" charset="0"/>
            </a:rPr>
            <a:t>Employer</a:t>
          </a:r>
        </a:p>
      </dsp:txBody>
      <dsp:txXfrm>
        <a:off x="4639308" y="1236983"/>
        <a:ext cx="1236983" cy="1236982"/>
      </dsp:txXfrm>
    </dsp:sp>
    <dsp:sp modelId="{7FCD79B9-83B4-469C-9275-76E63D57DB5A}">
      <dsp:nvSpPr>
        <dsp:cNvPr id="0" name=""/>
        <dsp:cNvSpPr/>
      </dsp:nvSpPr>
      <dsp:spPr>
        <a:xfrm>
          <a:off x="2783834" y="2473965"/>
          <a:ext cx="2473965" cy="247396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>
              <a:latin typeface="Verdana" panose="020B0604030504040204" pitchFamily="34" charset="0"/>
              <a:ea typeface="Verdana" panose="020B0604030504040204" pitchFamily="34" charset="0"/>
            </a:rPr>
            <a:t>Employee</a:t>
          </a:r>
        </a:p>
      </dsp:txBody>
      <dsp:txXfrm>
        <a:off x="3402325" y="3710948"/>
        <a:ext cx="1236983" cy="1236982"/>
      </dsp:txXfrm>
    </dsp:sp>
    <dsp:sp modelId="{81241D0B-3D7F-4D57-92C1-AEF192AC88CA}">
      <dsp:nvSpPr>
        <dsp:cNvPr id="0" name=""/>
        <dsp:cNvSpPr/>
      </dsp:nvSpPr>
      <dsp:spPr>
        <a:xfrm rot="10800000">
          <a:off x="4020817" y="2472802"/>
          <a:ext cx="2473965" cy="247396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>
              <a:latin typeface="Verdana" panose="020B0604030504040204" pitchFamily="34" charset="0"/>
              <a:ea typeface="Verdana" panose="020B0604030504040204" pitchFamily="34" charset="0"/>
            </a:rPr>
            <a:t>Co-Creating a Training Plan</a:t>
          </a:r>
        </a:p>
      </dsp:txBody>
      <dsp:txXfrm rot="10800000">
        <a:off x="4639308" y="2472802"/>
        <a:ext cx="1236983" cy="1236982"/>
      </dsp:txXfrm>
    </dsp:sp>
    <dsp:sp modelId="{EA5D7492-698F-4BD0-950E-CE81847BC267}">
      <dsp:nvSpPr>
        <dsp:cNvPr id="0" name=""/>
        <dsp:cNvSpPr/>
      </dsp:nvSpPr>
      <dsp:spPr>
        <a:xfrm>
          <a:off x="5257800" y="2473965"/>
          <a:ext cx="2473965" cy="247396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400" kern="1200" dirty="0">
              <a:latin typeface="Verdana" panose="020B0604030504040204" pitchFamily="34" charset="0"/>
              <a:ea typeface="Verdana" panose="020B0604030504040204" pitchFamily="34" charset="0"/>
            </a:rPr>
            <a:t>Employment Support Provider</a:t>
          </a:r>
        </a:p>
      </dsp:txBody>
      <dsp:txXfrm>
        <a:off x="5876291" y="3710948"/>
        <a:ext cx="1236983" cy="1236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060D1-A033-4136-97FA-C50D079DBC77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78F30-5FBB-49AF-9834-9831D13DB9C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2062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78F30-5FBB-49AF-9834-9831D13DB9C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34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11566-7C5D-AF60-49AA-49D05AC06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245390-02EB-10B4-2D99-D6A9A0D86C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C2D75F-B219-3018-CEAA-8A6F2BC7B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916A0-4D6F-7566-C691-BF68CE805F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846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60844-349E-F48F-D43E-6CE5924F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38C579-36DF-2FE3-1C15-52522E26BA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636E8A-A6DC-F519-4B89-D2440B22BC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13BDF-B545-98A9-5F4B-03728E3C64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06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C90E3-488F-B893-0B90-388E64732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A97B46-BD74-5452-AADF-3A949FEC28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4BF02D-6701-655D-979C-11352341E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A6C8B-5B0D-E0BC-17D0-636EAEDD4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4887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B59F8-75CE-3E09-D490-C8BD5AC78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C3517B-D176-1394-5171-CD1F3D7C9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B32F86-7FB6-B7ED-552F-4AC97E4A9E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76FCE-2A70-38EC-6E91-E4805C85A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829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93E74-8BB2-C1DB-2A52-134A81E8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19536-1693-A18E-4CC1-52FFF8AE26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E3B9B4-BC27-F1E3-A858-A66B4CFCCF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8013A2-00E1-E3A3-F89E-7F824A01F9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342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87CAE-A468-94A7-0B00-F83E647A0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D9544D-6EF0-D305-64FB-3745D8BB5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10F60-BD67-2856-2625-00AFBB8186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EA285-38C6-E80D-BCA4-6FA0E50E55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6806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AA7BD-43B7-D639-A4A1-CBA17FC55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A0A812-A6D3-4CEE-37C9-972D4D73CD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56BABE-6995-B8D0-D761-F6E15B43AD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C430CA-E18A-C6C6-6FCA-F74DED39D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8389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5D8EC-D6CB-1B02-FDFB-D4C574AAA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66217F-CE64-79D7-CC6C-5CD90BB5C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2F2683-3840-11F3-D2CA-03BCF82960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62A51-D3C3-9D9C-54EA-373E942EC2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07010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6F5F8-1A73-61E6-7E44-570B5841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E2269E-7BBA-42D2-BD6B-365C50132E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A15186-1360-0B4E-A068-C69DC9F729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00C22-4325-F6B6-0FCC-50715B01E9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6411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73094-E075-F661-D1C9-260A6E833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84A28F-7C7A-3088-E953-97391596D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E04AE-954C-9549-8DF5-60C1294D2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A5C339-923B-F80D-AB54-6AD202095A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223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1305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A83FF-BD8B-2D54-D2A5-705B82AA1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D9343B-F48B-9312-9208-ECB82C83E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4E17F4-52CF-63EE-2B84-D74CF65A7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260B46-B161-7668-D9B9-3849FD44B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3943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AB69E-97C2-6FC4-7F22-44ED095B4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6A2086-0679-0BE0-18E2-51FB2D89C7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0E0349-5651-8874-DB0B-94703D36B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89928-065C-CCF2-D484-4F90982F4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8194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566CF-1F6D-7245-85A5-CDE1AC761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FBED38-D505-9291-CB26-7591DC5235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41DFC2-E528-63D4-4F09-E6179933B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CB6019-D20C-2F0B-A275-1869C4939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0706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73A2B-D795-5AC6-38E1-87E0EE9F9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BEF959-6BCD-95B8-ABC4-E259D94D14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AF11B1-EC26-8EF9-0D7D-D6149EEF7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4CAEB-B5E7-C641-F8FE-9732E213B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820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7C241-526A-9690-19DA-C03C6C669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4FF086-EF0E-F5F2-5DE4-7FA2533303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19CD83-94ED-4CBF-8461-C7A50DE222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3C0FA-A5E4-9479-149F-42220CACE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3422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BC9C7-E181-1048-BA6D-51F189F4C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9AE0D6-B410-2CF4-C6AA-3054E260F0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C9C693-AC03-1CB3-2EDC-BEF00798C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8B41F-FD4F-4515-035D-88251B295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1197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6D2B9-75AC-C75B-902D-7AE6FB03A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695DFD-A925-35A8-805F-643E6F297C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FBFC7D-12FA-68DA-86B2-C4A819F8FC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D29F41-FE97-F1FB-3479-85F32699BD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5251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45C7A-EB6F-416B-1D0B-2A1D3C7B8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63E67-0205-BE22-E3A7-5AE778481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3F721-FA7E-BB7C-77A1-3A2543EAF2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C7D345-884A-AEAC-22CA-AE032747C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30736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CA060-8B6B-9679-6378-439B6E9C3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5E5511-5F95-3587-0319-C67DB15D2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C7B354-65E8-FC90-298F-BDF19F630B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B0213-62F3-5D34-AEB1-C8B3810CF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8515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F2834-1465-AC29-ABF2-1963AAC49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BC9108-3459-346C-45E2-289A83B51C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8C2BD5-9D71-0D6E-8687-54FBF6AC3B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A6EA52-0199-AE9A-FB49-40462D3FE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9288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4C419-3896-6952-A24A-37C11BF9D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83118F-B505-8703-7B60-2CBB4ECB59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94102F-817A-50E0-4601-B14F70AEC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D9B904-7B23-1F58-2FC7-BB931EA2FB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96370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796CC-F584-C40E-0EFE-9837B527F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F32D71-E8CC-4808-14B7-3493071CC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A9F828-25D2-00EB-346A-D8F625B98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D2ECF2-9C96-D09F-52EC-A723E972DE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1069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42A9A-4552-CEEE-5B5C-ACE76CCD4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26C764-620A-016F-699E-42437CA97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8DBA7-64C6-F2DF-82B3-602168A17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49515-9ABB-40AD-86F2-35FC4AD48E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1733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029F5-8C47-03A5-2D86-E6BFDA9AB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E9DCA2-C94D-2DA9-B0A8-95C4F15034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D5A3F6-22BA-496A-1E63-DF156220C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0DEF59-AADF-0757-F67D-2F55384CC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83823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F13FF-259F-8DA2-BD84-4388A3B95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D952DC-8AC2-4282-ECA0-E7FE18C69F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99644E-96E1-44DF-48B8-1E82E62DC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4A232-7F74-8AF4-B8B8-175C75DA1D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1112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2A232-7827-F154-1719-A1C4E490F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6041E-F6AD-E060-3AEB-D678C39FE4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6CF329-CFAD-5631-40C8-FE5F631A5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FFE713-FBE2-CCB2-E85E-D84B845024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1199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C8094-F9A1-3075-C7F5-3245C907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A5AB89-6575-9A04-65EC-3921724A27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090FF-A796-157C-0397-784946ECF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9C8600-5166-A499-D219-C64A6FA886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3521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E6DB6-77E6-E1EE-587D-26C071976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A70488-0C13-8FEF-EF87-EF0A5D6B85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D91735-30E2-C2B1-5110-E007BA880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C0601-E5AE-C64D-A07B-47865AAEF3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4005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4E1CA-3C19-8959-90A4-35CA7E86C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C9E03D-F3D5-C1B9-A22A-F1490D155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ED8451-444C-D0AB-F5FC-24B6657652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D48688-5103-1603-E628-C480E84871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0544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FA0B-85D0-DE76-BDFE-A0EC7E6C5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928FB4-D9E9-7B43-12A9-74E6B7D924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53FF83-4FEC-7FF8-DEB1-EFED14CB2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39A7B4-2013-46CF-D7D1-147317DA70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27576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D3EC8-51BE-330B-0FA1-7E1A1896B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890B3E-DD05-1511-7E15-E1A9E7829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84E8DC-EE52-304C-787A-348A553F45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99BC4-9532-D21C-7897-B6D4C79332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5021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78F30-5FBB-49AF-9834-9831D13DB9CC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456332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7F034-7AE7-9A04-29BA-08DE99C95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547FEF-3B92-1A09-E513-AB24FF9988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E927F6-C13F-D80A-8DF6-A642EC95C8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161F87-7696-7427-D4DA-0477803BFF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6468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59945-D02E-30AE-5950-8DADB56C7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C2FC7B-7655-B240-7079-606D7F46EC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9615D6-4364-350F-145D-10FCA33212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F6BE13-BADF-F9BF-8BAF-503C013494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75408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120BC-64EC-0F52-4E55-4289C5842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2CD59A-5096-03B7-58D4-25C573AE5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A7240A-B181-48E8-1B21-6420DB020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A45F4-C421-B3B6-16AA-16EF96AFE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07935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3BFAE-745C-1F8D-61DD-DB0064B7A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AFC563-3BEA-B0BE-F05C-0CA241DC0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08C28E-A305-1EE2-1D08-BF30D43B1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A9804-835D-E0F9-CA82-73D19D1C4E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979374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32346-E70B-80BC-1DD6-26088E5F7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82BE16-6A1A-D384-6972-6EAC075A4D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BF8BE7-8151-8CD1-575F-B4F5DBFE74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849A7-28A4-F201-9871-5470F4BD20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37496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A918D-FCB8-9EBC-95DC-C1F6308E1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7EFCC3-E300-6480-2A0D-3C3B065A2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186FDC-CC8F-7A73-6282-542524F6D2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A01958-58C5-B33D-1AFC-D55F148F8A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5725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1FB60-1152-790E-4B40-5F62BCA33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F1363C-12FE-C3A9-5A8C-CFEA41FF6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F3BA24-F7D1-1873-38AF-384F7581E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27B0C3-760F-6467-ADFE-A91F7E7D5B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541706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7CC12-3E38-C989-D6F7-B6C84BF51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E8AE43-CFFD-B82E-A8E2-0CB72BD5D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E12B97-8C26-2D60-2E46-FF89B27C8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D2F7B4-D9AB-9550-D309-402148729F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1666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3299DA-D319-284E-3D8D-0BAB6B8EC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4DE026-5E76-09EB-F8BA-5A6C5A070D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EBA93B-2120-91A2-3FF5-09085D9A54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9CC99-301A-6B3E-80A7-D7AA436238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71081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4F08A-DE8E-9AD1-7F49-473197EBC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77DD97-0A32-3105-165C-7B3BCCD7E0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50FDDF-E7E1-C7CB-245A-FF4558318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3EB1A-BBFE-414D-1331-F0BD888EAE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793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78F30-5FBB-49AF-9834-9831D13DB9CC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985053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FB346-3ABD-8F92-B6D5-4DE7A1F78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10B5AD-3048-0F19-E65D-61D3FE7F9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BFBF36-B6B8-F48E-50F8-507B9B28D4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5D60ED-A7C9-C8DC-1E3B-38C0AFA41A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913563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1AB79-15F0-99B9-7387-77DD28CC6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C8D36F-904E-37D4-2C47-5CE5D3CB2A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CF5E56-3A71-D395-42FA-22FC81A55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6E4834-A628-1092-8992-C4B07D3F1F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265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EEF07-2AAF-7AA5-434C-2CDCEA93C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D01B59-2B49-6E07-C921-486740CEA6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2F39B1-76ED-1883-E826-6A20E6051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05EB28-1C81-A1E3-1F33-81BF248FB6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956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0C6CF-4F11-FF24-6F93-41DC0E46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12E261-743B-625E-6623-4697D08103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BE89D7-6501-D0B4-6B74-21E165DCD3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77AC30-8110-59F3-7E64-C5D1FD52F5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51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396EA-6ED1-5306-5820-608440E70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EA7EAE-2CC7-B1E9-C517-7EA692BC94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8B9946-110F-6690-173F-7C10914AA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F321C-C80E-EEBB-288E-30A8194CE5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510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34E21-46DF-A562-92D4-4049EACF92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61AB75-984F-1C15-8C3C-12E3AB087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E49EEB-4318-697D-7966-EA78EFF0F1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428A8-E949-DF58-7CF0-8917EAA2C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E0CD4A-0F3B-48EA-91D1-037A55E963B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658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714501" y="2284886"/>
            <a:ext cx="3072049" cy="1591981"/>
          </a:xfrm>
        </p:spPr>
        <p:txBody>
          <a:bodyPr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14"/>
          <p:cNvSpPr>
            <a:spLocks noGrp="1"/>
          </p:cNvSpPr>
          <p:nvPr>
            <p:ph type="pic" sz="quarter" idx="14" hasCustomPrompt="1"/>
          </p:nvPr>
        </p:nvSpPr>
        <p:spPr>
          <a:xfrm>
            <a:off x="5539594" y="1257301"/>
            <a:ext cx="4772807" cy="4133369"/>
          </a:xfrm>
          <a:custGeom>
            <a:avLst/>
            <a:gdLst>
              <a:gd name="connsiteX0" fmla="*/ 423201 w 3264912"/>
              <a:gd name="connsiteY0" fmla="*/ 1114882 h 2580892"/>
              <a:gd name="connsiteX1" fmla="*/ 1269601 w 3264912"/>
              <a:gd name="connsiteY1" fmla="*/ 1114882 h 2580892"/>
              <a:gd name="connsiteX2" fmla="*/ 1692802 w 3264912"/>
              <a:gd name="connsiteY2" fmla="*/ 1847887 h 2580892"/>
              <a:gd name="connsiteX3" fmla="*/ 1269601 w 3264912"/>
              <a:gd name="connsiteY3" fmla="*/ 2580892 h 2580892"/>
              <a:gd name="connsiteX4" fmla="*/ 423201 w 3264912"/>
              <a:gd name="connsiteY4" fmla="*/ 2580892 h 2580892"/>
              <a:gd name="connsiteX5" fmla="*/ 0 w 3264912"/>
              <a:gd name="connsiteY5" fmla="*/ 1847887 h 2580892"/>
              <a:gd name="connsiteX6" fmla="*/ 1798902 w 3264912"/>
              <a:gd name="connsiteY6" fmla="*/ 0 h 2580892"/>
              <a:gd name="connsiteX7" fmla="*/ 3264912 w 3264912"/>
              <a:gd name="connsiteY7" fmla="*/ 0 h 2580892"/>
              <a:gd name="connsiteX8" fmla="*/ 3264912 w 3264912"/>
              <a:gd name="connsiteY8" fmla="*/ 1692802 h 2580892"/>
              <a:gd name="connsiteX9" fmla="*/ 1798902 w 3264912"/>
              <a:gd name="connsiteY9" fmla="*/ 1692802 h 2580892"/>
              <a:gd name="connsiteX0" fmla="*/ 423201 w 3264912"/>
              <a:gd name="connsiteY0" fmla="*/ 1114882 h 2580892"/>
              <a:gd name="connsiteX1" fmla="*/ 1269601 w 3264912"/>
              <a:gd name="connsiteY1" fmla="*/ 1114882 h 2580892"/>
              <a:gd name="connsiteX2" fmla="*/ 1692802 w 3264912"/>
              <a:gd name="connsiteY2" fmla="*/ 1847887 h 2580892"/>
              <a:gd name="connsiteX3" fmla="*/ 1269601 w 3264912"/>
              <a:gd name="connsiteY3" fmla="*/ 2580892 h 2580892"/>
              <a:gd name="connsiteX4" fmla="*/ 423201 w 3264912"/>
              <a:gd name="connsiteY4" fmla="*/ 2580892 h 2580892"/>
              <a:gd name="connsiteX5" fmla="*/ 0 w 3264912"/>
              <a:gd name="connsiteY5" fmla="*/ 1847887 h 2580892"/>
              <a:gd name="connsiteX6" fmla="*/ 423201 w 3264912"/>
              <a:gd name="connsiteY6" fmla="*/ 1114882 h 2580892"/>
              <a:gd name="connsiteX7" fmla="*/ 1798902 w 3264912"/>
              <a:gd name="connsiteY7" fmla="*/ 1692802 h 2580892"/>
              <a:gd name="connsiteX8" fmla="*/ 3264912 w 3264912"/>
              <a:gd name="connsiteY8" fmla="*/ 0 h 2580892"/>
              <a:gd name="connsiteX9" fmla="*/ 3264912 w 3264912"/>
              <a:gd name="connsiteY9" fmla="*/ 1692802 h 2580892"/>
              <a:gd name="connsiteX10" fmla="*/ 1798902 w 3264912"/>
              <a:gd name="connsiteY10" fmla="*/ 1692802 h 2580892"/>
              <a:gd name="connsiteX0" fmla="*/ 423201 w 3264912"/>
              <a:gd name="connsiteY0" fmla="*/ 0 h 1466010"/>
              <a:gd name="connsiteX1" fmla="*/ 1269601 w 3264912"/>
              <a:gd name="connsiteY1" fmla="*/ 0 h 1466010"/>
              <a:gd name="connsiteX2" fmla="*/ 1692802 w 3264912"/>
              <a:gd name="connsiteY2" fmla="*/ 733005 h 1466010"/>
              <a:gd name="connsiteX3" fmla="*/ 1269601 w 3264912"/>
              <a:gd name="connsiteY3" fmla="*/ 1466010 h 1466010"/>
              <a:gd name="connsiteX4" fmla="*/ 423201 w 3264912"/>
              <a:gd name="connsiteY4" fmla="*/ 1466010 h 1466010"/>
              <a:gd name="connsiteX5" fmla="*/ 0 w 3264912"/>
              <a:gd name="connsiteY5" fmla="*/ 733005 h 1466010"/>
              <a:gd name="connsiteX6" fmla="*/ 423201 w 3264912"/>
              <a:gd name="connsiteY6" fmla="*/ 0 h 1466010"/>
              <a:gd name="connsiteX7" fmla="*/ 1798902 w 3264912"/>
              <a:gd name="connsiteY7" fmla="*/ 577920 h 1466010"/>
              <a:gd name="connsiteX8" fmla="*/ 3264912 w 3264912"/>
              <a:gd name="connsiteY8" fmla="*/ 577920 h 1466010"/>
              <a:gd name="connsiteX9" fmla="*/ 1798902 w 3264912"/>
              <a:gd name="connsiteY9" fmla="*/ 577920 h 1466010"/>
              <a:gd name="connsiteX0" fmla="*/ 423201 w 1692802"/>
              <a:gd name="connsiteY0" fmla="*/ 0 h 1466010"/>
              <a:gd name="connsiteX1" fmla="*/ 1269601 w 1692802"/>
              <a:gd name="connsiteY1" fmla="*/ 0 h 1466010"/>
              <a:gd name="connsiteX2" fmla="*/ 1692802 w 1692802"/>
              <a:gd name="connsiteY2" fmla="*/ 733005 h 1466010"/>
              <a:gd name="connsiteX3" fmla="*/ 1269601 w 1692802"/>
              <a:gd name="connsiteY3" fmla="*/ 1466010 h 1466010"/>
              <a:gd name="connsiteX4" fmla="*/ 423201 w 1692802"/>
              <a:gd name="connsiteY4" fmla="*/ 1466010 h 1466010"/>
              <a:gd name="connsiteX5" fmla="*/ 0 w 1692802"/>
              <a:gd name="connsiteY5" fmla="*/ 733005 h 1466010"/>
              <a:gd name="connsiteX6" fmla="*/ 423201 w 1692802"/>
              <a:gd name="connsiteY6" fmla="*/ 0 h 146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2802" h="1466010">
                <a:moveTo>
                  <a:pt x="423201" y="0"/>
                </a:moveTo>
                <a:lnTo>
                  <a:pt x="1269601" y="0"/>
                </a:lnTo>
                <a:lnTo>
                  <a:pt x="1692802" y="733005"/>
                </a:lnTo>
                <a:lnTo>
                  <a:pt x="1269601" y="1466010"/>
                </a:lnTo>
                <a:lnTo>
                  <a:pt x="423201" y="1466010"/>
                </a:lnTo>
                <a:lnTo>
                  <a:pt x="0" y="733005"/>
                </a:lnTo>
                <a:lnTo>
                  <a:pt x="423201" y="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aseline="0"/>
            </a:lvl1pPr>
          </a:lstStyle>
          <a:p>
            <a:r>
              <a:rPr lang="en-US"/>
              <a:t>Drag / Drop image</a:t>
            </a:r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5" hasCustomPrompt="1"/>
          </p:nvPr>
        </p:nvSpPr>
        <p:spPr>
          <a:xfrm>
            <a:off x="9238644" y="457200"/>
            <a:ext cx="1826803" cy="1582057"/>
          </a:xfrm>
          <a:custGeom>
            <a:avLst/>
            <a:gdLst>
              <a:gd name="connsiteX0" fmla="*/ 423201 w 3264912"/>
              <a:gd name="connsiteY0" fmla="*/ 1114882 h 2580892"/>
              <a:gd name="connsiteX1" fmla="*/ 1269601 w 3264912"/>
              <a:gd name="connsiteY1" fmla="*/ 1114882 h 2580892"/>
              <a:gd name="connsiteX2" fmla="*/ 1692802 w 3264912"/>
              <a:gd name="connsiteY2" fmla="*/ 1847887 h 2580892"/>
              <a:gd name="connsiteX3" fmla="*/ 1269601 w 3264912"/>
              <a:gd name="connsiteY3" fmla="*/ 2580892 h 2580892"/>
              <a:gd name="connsiteX4" fmla="*/ 423201 w 3264912"/>
              <a:gd name="connsiteY4" fmla="*/ 2580892 h 2580892"/>
              <a:gd name="connsiteX5" fmla="*/ 0 w 3264912"/>
              <a:gd name="connsiteY5" fmla="*/ 1847887 h 2580892"/>
              <a:gd name="connsiteX6" fmla="*/ 1798902 w 3264912"/>
              <a:gd name="connsiteY6" fmla="*/ 0 h 2580892"/>
              <a:gd name="connsiteX7" fmla="*/ 3264912 w 3264912"/>
              <a:gd name="connsiteY7" fmla="*/ 0 h 2580892"/>
              <a:gd name="connsiteX8" fmla="*/ 3264912 w 3264912"/>
              <a:gd name="connsiteY8" fmla="*/ 1692802 h 2580892"/>
              <a:gd name="connsiteX9" fmla="*/ 1798902 w 3264912"/>
              <a:gd name="connsiteY9" fmla="*/ 1692802 h 2580892"/>
              <a:gd name="connsiteX0" fmla="*/ 423201 w 3264912"/>
              <a:gd name="connsiteY0" fmla="*/ 1114882 h 2580892"/>
              <a:gd name="connsiteX1" fmla="*/ 1269601 w 3264912"/>
              <a:gd name="connsiteY1" fmla="*/ 1114882 h 2580892"/>
              <a:gd name="connsiteX2" fmla="*/ 1692802 w 3264912"/>
              <a:gd name="connsiteY2" fmla="*/ 1847887 h 2580892"/>
              <a:gd name="connsiteX3" fmla="*/ 1269601 w 3264912"/>
              <a:gd name="connsiteY3" fmla="*/ 2580892 h 2580892"/>
              <a:gd name="connsiteX4" fmla="*/ 423201 w 3264912"/>
              <a:gd name="connsiteY4" fmla="*/ 2580892 h 2580892"/>
              <a:gd name="connsiteX5" fmla="*/ 0 w 3264912"/>
              <a:gd name="connsiteY5" fmla="*/ 1847887 h 2580892"/>
              <a:gd name="connsiteX6" fmla="*/ 423201 w 3264912"/>
              <a:gd name="connsiteY6" fmla="*/ 1114882 h 2580892"/>
              <a:gd name="connsiteX7" fmla="*/ 1798902 w 3264912"/>
              <a:gd name="connsiteY7" fmla="*/ 1692802 h 2580892"/>
              <a:gd name="connsiteX8" fmla="*/ 3264912 w 3264912"/>
              <a:gd name="connsiteY8" fmla="*/ 0 h 2580892"/>
              <a:gd name="connsiteX9" fmla="*/ 3264912 w 3264912"/>
              <a:gd name="connsiteY9" fmla="*/ 1692802 h 2580892"/>
              <a:gd name="connsiteX10" fmla="*/ 1798902 w 3264912"/>
              <a:gd name="connsiteY10" fmla="*/ 1692802 h 2580892"/>
              <a:gd name="connsiteX0" fmla="*/ 423201 w 3264912"/>
              <a:gd name="connsiteY0" fmla="*/ 0 h 1466010"/>
              <a:gd name="connsiteX1" fmla="*/ 1269601 w 3264912"/>
              <a:gd name="connsiteY1" fmla="*/ 0 h 1466010"/>
              <a:gd name="connsiteX2" fmla="*/ 1692802 w 3264912"/>
              <a:gd name="connsiteY2" fmla="*/ 733005 h 1466010"/>
              <a:gd name="connsiteX3" fmla="*/ 1269601 w 3264912"/>
              <a:gd name="connsiteY3" fmla="*/ 1466010 h 1466010"/>
              <a:gd name="connsiteX4" fmla="*/ 423201 w 3264912"/>
              <a:gd name="connsiteY4" fmla="*/ 1466010 h 1466010"/>
              <a:gd name="connsiteX5" fmla="*/ 0 w 3264912"/>
              <a:gd name="connsiteY5" fmla="*/ 733005 h 1466010"/>
              <a:gd name="connsiteX6" fmla="*/ 423201 w 3264912"/>
              <a:gd name="connsiteY6" fmla="*/ 0 h 1466010"/>
              <a:gd name="connsiteX7" fmla="*/ 1798902 w 3264912"/>
              <a:gd name="connsiteY7" fmla="*/ 577920 h 1466010"/>
              <a:gd name="connsiteX8" fmla="*/ 3264912 w 3264912"/>
              <a:gd name="connsiteY8" fmla="*/ 577920 h 1466010"/>
              <a:gd name="connsiteX9" fmla="*/ 1798902 w 3264912"/>
              <a:gd name="connsiteY9" fmla="*/ 577920 h 1466010"/>
              <a:gd name="connsiteX0" fmla="*/ 423201 w 1692802"/>
              <a:gd name="connsiteY0" fmla="*/ 0 h 1466010"/>
              <a:gd name="connsiteX1" fmla="*/ 1269601 w 1692802"/>
              <a:gd name="connsiteY1" fmla="*/ 0 h 1466010"/>
              <a:gd name="connsiteX2" fmla="*/ 1692802 w 1692802"/>
              <a:gd name="connsiteY2" fmla="*/ 733005 h 1466010"/>
              <a:gd name="connsiteX3" fmla="*/ 1269601 w 1692802"/>
              <a:gd name="connsiteY3" fmla="*/ 1466010 h 1466010"/>
              <a:gd name="connsiteX4" fmla="*/ 423201 w 1692802"/>
              <a:gd name="connsiteY4" fmla="*/ 1466010 h 1466010"/>
              <a:gd name="connsiteX5" fmla="*/ 0 w 1692802"/>
              <a:gd name="connsiteY5" fmla="*/ 733005 h 1466010"/>
              <a:gd name="connsiteX6" fmla="*/ 423201 w 1692802"/>
              <a:gd name="connsiteY6" fmla="*/ 0 h 146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2802" h="1466010">
                <a:moveTo>
                  <a:pt x="423201" y="0"/>
                </a:moveTo>
                <a:lnTo>
                  <a:pt x="1269601" y="0"/>
                </a:lnTo>
                <a:lnTo>
                  <a:pt x="1692802" y="733005"/>
                </a:lnTo>
                <a:lnTo>
                  <a:pt x="1269601" y="1466010"/>
                </a:lnTo>
                <a:lnTo>
                  <a:pt x="423201" y="1466010"/>
                </a:lnTo>
                <a:lnTo>
                  <a:pt x="0" y="733005"/>
                </a:lnTo>
                <a:lnTo>
                  <a:pt x="423201" y="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aseline="0"/>
            </a:lvl1pPr>
          </a:lstStyle>
          <a:p>
            <a:r>
              <a:rPr lang="en-US"/>
              <a:t>Drag / Drop image</a:t>
            </a:r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6" hasCustomPrompt="1"/>
          </p:nvPr>
        </p:nvSpPr>
        <p:spPr>
          <a:xfrm>
            <a:off x="9238644" y="5600701"/>
            <a:ext cx="1826803" cy="1582057"/>
          </a:xfrm>
          <a:custGeom>
            <a:avLst/>
            <a:gdLst>
              <a:gd name="connsiteX0" fmla="*/ 423201 w 3264912"/>
              <a:gd name="connsiteY0" fmla="*/ 1114882 h 2580892"/>
              <a:gd name="connsiteX1" fmla="*/ 1269601 w 3264912"/>
              <a:gd name="connsiteY1" fmla="*/ 1114882 h 2580892"/>
              <a:gd name="connsiteX2" fmla="*/ 1692802 w 3264912"/>
              <a:gd name="connsiteY2" fmla="*/ 1847887 h 2580892"/>
              <a:gd name="connsiteX3" fmla="*/ 1269601 w 3264912"/>
              <a:gd name="connsiteY3" fmla="*/ 2580892 h 2580892"/>
              <a:gd name="connsiteX4" fmla="*/ 423201 w 3264912"/>
              <a:gd name="connsiteY4" fmla="*/ 2580892 h 2580892"/>
              <a:gd name="connsiteX5" fmla="*/ 0 w 3264912"/>
              <a:gd name="connsiteY5" fmla="*/ 1847887 h 2580892"/>
              <a:gd name="connsiteX6" fmla="*/ 1798902 w 3264912"/>
              <a:gd name="connsiteY6" fmla="*/ 0 h 2580892"/>
              <a:gd name="connsiteX7" fmla="*/ 3264912 w 3264912"/>
              <a:gd name="connsiteY7" fmla="*/ 0 h 2580892"/>
              <a:gd name="connsiteX8" fmla="*/ 3264912 w 3264912"/>
              <a:gd name="connsiteY8" fmla="*/ 1692802 h 2580892"/>
              <a:gd name="connsiteX9" fmla="*/ 1798902 w 3264912"/>
              <a:gd name="connsiteY9" fmla="*/ 1692802 h 2580892"/>
              <a:gd name="connsiteX0" fmla="*/ 423201 w 3264912"/>
              <a:gd name="connsiteY0" fmla="*/ 1114882 h 2580892"/>
              <a:gd name="connsiteX1" fmla="*/ 1269601 w 3264912"/>
              <a:gd name="connsiteY1" fmla="*/ 1114882 h 2580892"/>
              <a:gd name="connsiteX2" fmla="*/ 1692802 w 3264912"/>
              <a:gd name="connsiteY2" fmla="*/ 1847887 h 2580892"/>
              <a:gd name="connsiteX3" fmla="*/ 1269601 w 3264912"/>
              <a:gd name="connsiteY3" fmla="*/ 2580892 h 2580892"/>
              <a:gd name="connsiteX4" fmla="*/ 423201 w 3264912"/>
              <a:gd name="connsiteY4" fmla="*/ 2580892 h 2580892"/>
              <a:gd name="connsiteX5" fmla="*/ 0 w 3264912"/>
              <a:gd name="connsiteY5" fmla="*/ 1847887 h 2580892"/>
              <a:gd name="connsiteX6" fmla="*/ 423201 w 3264912"/>
              <a:gd name="connsiteY6" fmla="*/ 1114882 h 2580892"/>
              <a:gd name="connsiteX7" fmla="*/ 1798902 w 3264912"/>
              <a:gd name="connsiteY7" fmla="*/ 1692802 h 2580892"/>
              <a:gd name="connsiteX8" fmla="*/ 3264912 w 3264912"/>
              <a:gd name="connsiteY8" fmla="*/ 0 h 2580892"/>
              <a:gd name="connsiteX9" fmla="*/ 3264912 w 3264912"/>
              <a:gd name="connsiteY9" fmla="*/ 1692802 h 2580892"/>
              <a:gd name="connsiteX10" fmla="*/ 1798902 w 3264912"/>
              <a:gd name="connsiteY10" fmla="*/ 1692802 h 2580892"/>
              <a:gd name="connsiteX0" fmla="*/ 423201 w 3264912"/>
              <a:gd name="connsiteY0" fmla="*/ 0 h 1466010"/>
              <a:gd name="connsiteX1" fmla="*/ 1269601 w 3264912"/>
              <a:gd name="connsiteY1" fmla="*/ 0 h 1466010"/>
              <a:gd name="connsiteX2" fmla="*/ 1692802 w 3264912"/>
              <a:gd name="connsiteY2" fmla="*/ 733005 h 1466010"/>
              <a:gd name="connsiteX3" fmla="*/ 1269601 w 3264912"/>
              <a:gd name="connsiteY3" fmla="*/ 1466010 h 1466010"/>
              <a:gd name="connsiteX4" fmla="*/ 423201 w 3264912"/>
              <a:gd name="connsiteY4" fmla="*/ 1466010 h 1466010"/>
              <a:gd name="connsiteX5" fmla="*/ 0 w 3264912"/>
              <a:gd name="connsiteY5" fmla="*/ 733005 h 1466010"/>
              <a:gd name="connsiteX6" fmla="*/ 423201 w 3264912"/>
              <a:gd name="connsiteY6" fmla="*/ 0 h 1466010"/>
              <a:gd name="connsiteX7" fmla="*/ 1798902 w 3264912"/>
              <a:gd name="connsiteY7" fmla="*/ 577920 h 1466010"/>
              <a:gd name="connsiteX8" fmla="*/ 3264912 w 3264912"/>
              <a:gd name="connsiteY8" fmla="*/ 577920 h 1466010"/>
              <a:gd name="connsiteX9" fmla="*/ 1798902 w 3264912"/>
              <a:gd name="connsiteY9" fmla="*/ 577920 h 1466010"/>
              <a:gd name="connsiteX0" fmla="*/ 423201 w 1692802"/>
              <a:gd name="connsiteY0" fmla="*/ 0 h 1466010"/>
              <a:gd name="connsiteX1" fmla="*/ 1269601 w 1692802"/>
              <a:gd name="connsiteY1" fmla="*/ 0 h 1466010"/>
              <a:gd name="connsiteX2" fmla="*/ 1692802 w 1692802"/>
              <a:gd name="connsiteY2" fmla="*/ 733005 h 1466010"/>
              <a:gd name="connsiteX3" fmla="*/ 1269601 w 1692802"/>
              <a:gd name="connsiteY3" fmla="*/ 1466010 h 1466010"/>
              <a:gd name="connsiteX4" fmla="*/ 423201 w 1692802"/>
              <a:gd name="connsiteY4" fmla="*/ 1466010 h 1466010"/>
              <a:gd name="connsiteX5" fmla="*/ 0 w 1692802"/>
              <a:gd name="connsiteY5" fmla="*/ 733005 h 1466010"/>
              <a:gd name="connsiteX6" fmla="*/ 423201 w 1692802"/>
              <a:gd name="connsiteY6" fmla="*/ 0 h 146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2802" h="1466010">
                <a:moveTo>
                  <a:pt x="423201" y="0"/>
                </a:moveTo>
                <a:lnTo>
                  <a:pt x="1269601" y="0"/>
                </a:lnTo>
                <a:lnTo>
                  <a:pt x="1692802" y="733005"/>
                </a:lnTo>
                <a:lnTo>
                  <a:pt x="1269601" y="1466010"/>
                </a:lnTo>
                <a:lnTo>
                  <a:pt x="423201" y="1466010"/>
                </a:lnTo>
                <a:lnTo>
                  <a:pt x="0" y="733005"/>
                </a:lnTo>
                <a:lnTo>
                  <a:pt x="423201" y="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aseline="0"/>
            </a:lvl1pPr>
          </a:lstStyle>
          <a:p>
            <a:r>
              <a:rPr lang="en-US"/>
              <a:t>Drag / Drop image</a:t>
            </a:r>
          </a:p>
        </p:txBody>
      </p:sp>
      <p:sp>
        <p:nvSpPr>
          <p:cNvPr id="13" name="Picture Placeholder 14"/>
          <p:cNvSpPr>
            <a:spLocks noGrp="1"/>
          </p:cNvSpPr>
          <p:nvPr>
            <p:ph type="pic" sz="quarter" idx="17" hasCustomPrompt="1"/>
          </p:nvPr>
        </p:nvSpPr>
        <p:spPr>
          <a:xfrm>
            <a:off x="10708065" y="4809673"/>
            <a:ext cx="1826803" cy="1582057"/>
          </a:xfrm>
          <a:custGeom>
            <a:avLst/>
            <a:gdLst>
              <a:gd name="connsiteX0" fmla="*/ 423201 w 3264912"/>
              <a:gd name="connsiteY0" fmla="*/ 1114882 h 2580892"/>
              <a:gd name="connsiteX1" fmla="*/ 1269601 w 3264912"/>
              <a:gd name="connsiteY1" fmla="*/ 1114882 h 2580892"/>
              <a:gd name="connsiteX2" fmla="*/ 1692802 w 3264912"/>
              <a:gd name="connsiteY2" fmla="*/ 1847887 h 2580892"/>
              <a:gd name="connsiteX3" fmla="*/ 1269601 w 3264912"/>
              <a:gd name="connsiteY3" fmla="*/ 2580892 h 2580892"/>
              <a:gd name="connsiteX4" fmla="*/ 423201 w 3264912"/>
              <a:gd name="connsiteY4" fmla="*/ 2580892 h 2580892"/>
              <a:gd name="connsiteX5" fmla="*/ 0 w 3264912"/>
              <a:gd name="connsiteY5" fmla="*/ 1847887 h 2580892"/>
              <a:gd name="connsiteX6" fmla="*/ 1798902 w 3264912"/>
              <a:gd name="connsiteY6" fmla="*/ 0 h 2580892"/>
              <a:gd name="connsiteX7" fmla="*/ 3264912 w 3264912"/>
              <a:gd name="connsiteY7" fmla="*/ 0 h 2580892"/>
              <a:gd name="connsiteX8" fmla="*/ 3264912 w 3264912"/>
              <a:gd name="connsiteY8" fmla="*/ 1692802 h 2580892"/>
              <a:gd name="connsiteX9" fmla="*/ 1798902 w 3264912"/>
              <a:gd name="connsiteY9" fmla="*/ 1692802 h 2580892"/>
              <a:gd name="connsiteX0" fmla="*/ 423201 w 3264912"/>
              <a:gd name="connsiteY0" fmla="*/ 1114882 h 2580892"/>
              <a:gd name="connsiteX1" fmla="*/ 1269601 w 3264912"/>
              <a:gd name="connsiteY1" fmla="*/ 1114882 h 2580892"/>
              <a:gd name="connsiteX2" fmla="*/ 1692802 w 3264912"/>
              <a:gd name="connsiteY2" fmla="*/ 1847887 h 2580892"/>
              <a:gd name="connsiteX3" fmla="*/ 1269601 w 3264912"/>
              <a:gd name="connsiteY3" fmla="*/ 2580892 h 2580892"/>
              <a:gd name="connsiteX4" fmla="*/ 423201 w 3264912"/>
              <a:gd name="connsiteY4" fmla="*/ 2580892 h 2580892"/>
              <a:gd name="connsiteX5" fmla="*/ 0 w 3264912"/>
              <a:gd name="connsiteY5" fmla="*/ 1847887 h 2580892"/>
              <a:gd name="connsiteX6" fmla="*/ 423201 w 3264912"/>
              <a:gd name="connsiteY6" fmla="*/ 1114882 h 2580892"/>
              <a:gd name="connsiteX7" fmla="*/ 1798902 w 3264912"/>
              <a:gd name="connsiteY7" fmla="*/ 1692802 h 2580892"/>
              <a:gd name="connsiteX8" fmla="*/ 3264912 w 3264912"/>
              <a:gd name="connsiteY8" fmla="*/ 0 h 2580892"/>
              <a:gd name="connsiteX9" fmla="*/ 3264912 w 3264912"/>
              <a:gd name="connsiteY9" fmla="*/ 1692802 h 2580892"/>
              <a:gd name="connsiteX10" fmla="*/ 1798902 w 3264912"/>
              <a:gd name="connsiteY10" fmla="*/ 1692802 h 2580892"/>
              <a:gd name="connsiteX0" fmla="*/ 423201 w 3264912"/>
              <a:gd name="connsiteY0" fmla="*/ 0 h 1466010"/>
              <a:gd name="connsiteX1" fmla="*/ 1269601 w 3264912"/>
              <a:gd name="connsiteY1" fmla="*/ 0 h 1466010"/>
              <a:gd name="connsiteX2" fmla="*/ 1692802 w 3264912"/>
              <a:gd name="connsiteY2" fmla="*/ 733005 h 1466010"/>
              <a:gd name="connsiteX3" fmla="*/ 1269601 w 3264912"/>
              <a:gd name="connsiteY3" fmla="*/ 1466010 h 1466010"/>
              <a:gd name="connsiteX4" fmla="*/ 423201 w 3264912"/>
              <a:gd name="connsiteY4" fmla="*/ 1466010 h 1466010"/>
              <a:gd name="connsiteX5" fmla="*/ 0 w 3264912"/>
              <a:gd name="connsiteY5" fmla="*/ 733005 h 1466010"/>
              <a:gd name="connsiteX6" fmla="*/ 423201 w 3264912"/>
              <a:gd name="connsiteY6" fmla="*/ 0 h 1466010"/>
              <a:gd name="connsiteX7" fmla="*/ 1798902 w 3264912"/>
              <a:gd name="connsiteY7" fmla="*/ 577920 h 1466010"/>
              <a:gd name="connsiteX8" fmla="*/ 3264912 w 3264912"/>
              <a:gd name="connsiteY8" fmla="*/ 577920 h 1466010"/>
              <a:gd name="connsiteX9" fmla="*/ 1798902 w 3264912"/>
              <a:gd name="connsiteY9" fmla="*/ 577920 h 1466010"/>
              <a:gd name="connsiteX0" fmla="*/ 423201 w 1692802"/>
              <a:gd name="connsiteY0" fmla="*/ 0 h 1466010"/>
              <a:gd name="connsiteX1" fmla="*/ 1269601 w 1692802"/>
              <a:gd name="connsiteY1" fmla="*/ 0 h 1466010"/>
              <a:gd name="connsiteX2" fmla="*/ 1692802 w 1692802"/>
              <a:gd name="connsiteY2" fmla="*/ 733005 h 1466010"/>
              <a:gd name="connsiteX3" fmla="*/ 1269601 w 1692802"/>
              <a:gd name="connsiteY3" fmla="*/ 1466010 h 1466010"/>
              <a:gd name="connsiteX4" fmla="*/ 423201 w 1692802"/>
              <a:gd name="connsiteY4" fmla="*/ 1466010 h 1466010"/>
              <a:gd name="connsiteX5" fmla="*/ 0 w 1692802"/>
              <a:gd name="connsiteY5" fmla="*/ 733005 h 1466010"/>
              <a:gd name="connsiteX6" fmla="*/ 423201 w 1692802"/>
              <a:gd name="connsiteY6" fmla="*/ 0 h 1466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92802" h="1466010">
                <a:moveTo>
                  <a:pt x="423201" y="0"/>
                </a:moveTo>
                <a:lnTo>
                  <a:pt x="1269601" y="0"/>
                </a:lnTo>
                <a:lnTo>
                  <a:pt x="1692802" y="733005"/>
                </a:lnTo>
                <a:lnTo>
                  <a:pt x="1269601" y="1466010"/>
                </a:lnTo>
                <a:lnTo>
                  <a:pt x="423201" y="1466010"/>
                </a:lnTo>
                <a:lnTo>
                  <a:pt x="0" y="733005"/>
                </a:lnTo>
                <a:lnTo>
                  <a:pt x="423201" y="0"/>
                </a:lnTo>
                <a:close/>
              </a:path>
            </a:pathLst>
          </a:cu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aseline="0"/>
            </a:lvl1pPr>
          </a:lstStyle>
          <a:p>
            <a:r>
              <a:rPr lang="en-US"/>
              <a:t>Drag / Drop image</a:t>
            </a:r>
          </a:p>
        </p:txBody>
      </p:sp>
    </p:spTree>
    <p:extLst>
      <p:ext uri="{BB962C8B-B14F-4D97-AF65-F5344CB8AC3E}">
        <p14:creationId xmlns:p14="http://schemas.microsoft.com/office/powerpoint/2010/main" val="3375437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699F2-9551-9F74-92D7-E98037590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04D98-7508-47EC-4E95-7B82218CA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2784D-5F7D-7E8F-DE73-2D5A62C96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F370FB-BA83-F7CD-3D0F-D0B7775F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67B54D-A754-DE4F-10B2-F50B5C9BB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0E70E-2DAF-5A07-8F1D-756620A17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22738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9F608-29E7-B141-EF8C-30206E326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265E57-284C-CEF9-01E1-CCA408C46B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7E06D-5EE3-170E-FA0E-669149F0D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400AB-C4D0-2B32-ACA7-0695E1E06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3FAEB2-5C63-6F09-DAD2-D98622073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A94D8E-2D63-B516-7169-5D6095C2E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02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54C9C-5D57-679E-9001-226DF0C63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AF1D07-4F37-44D6-8B01-D0A7DBF2F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0D98F-E125-05D8-CAF1-6CBB3F56A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01F41-B7D1-C80D-AB9D-DEB74290C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A0CA3-745D-CB0D-5A00-EF4D5B67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8751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C1B8AF-B144-8D7B-7BC3-881A0B7F2E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DFFB23-161B-D0CB-0E6F-04F031F20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0498B-2ECD-2E83-EA5C-A1C99437B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BCBF5-3D33-C972-C945-C4D879757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DE068-3958-9F6B-2F25-0C78F6386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7306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9"/>
          <p:cNvSpPr>
            <a:spLocks noGrp="1"/>
          </p:cNvSpPr>
          <p:nvPr>
            <p:ph type="pic" sz="quarter" idx="11" hasCustomPrompt="1"/>
          </p:nvPr>
        </p:nvSpPr>
        <p:spPr>
          <a:xfrm>
            <a:off x="9202058" y="0"/>
            <a:ext cx="2989943" cy="685800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200" baseline="0"/>
            </a:lvl1pPr>
          </a:lstStyle>
          <a:p>
            <a:r>
              <a:rPr lang="en-US"/>
              <a:t>Drag / Drop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14501" y="2945284"/>
            <a:ext cx="2799443" cy="173557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4523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CD17F-1FE3-F54A-9739-BD075B537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01E21F-57F1-553F-B729-667BCB07A4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80A25F-5D06-E539-7B29-34117166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049DD-B07C-25D2-5DF7-923D9C0B4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D4AC9-5133-F414-64F2-FDD2DA911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5871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975D2-B64B-0E91-7090-ED44C4698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6F9BD-BD51-D43A-163F-94FC01323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028B2-01C5-AF06-09F7-C863259DE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EBE0C-B877-28EF-8345-57B6F19E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86467-666B-ADE6-AA48-3DA777ADD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500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1381B-DE2C-3334-DACA-16137F55D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B8A35-DB86-E785-CEB9-DAE6B5E6D5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EAEF6-675D-D040-FC98-45AA64A0C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75E6D-707D-C8FF-378B-ABC27DAC5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BBEAA-7415-B110-E716-30CC6877C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137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65CDA-BFDA-4AD0-8A1B-DE6D4F9F4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3CCC1-D47B-97A9-BAB5-CAF60040A1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47257-F806-CD7D-3E23-F5F94C087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8EBDB-FB86-FDE3-9803-C3BDEDF56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D30EB9-EA9D-E700-F7CC-68EF12C69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2653A7-225A-B112-F462-4E9ABFFC2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348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514AA-7C0D-E398-73C8-D709C474B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FBB540-BB35-AB60-7456-53F01E5E7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0FA367-F2C6-0D8C-FE48-1132188508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64529E-F789-31E9-2FDD-7F4CF1E85B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9B9D7D-05F0-076E-9030-14089E0EAF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0E268-97DC-9852-A2F7-4B0566BBC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61197B-58A7-610F-003B-C14EC450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F6FD99-4C67-80F1-613B-9CC22A58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737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C3923-FB49-8735-F642-B8D9337C0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285204-B416-45EF-FCFD-17ED6A47F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10322E-BE4C-77D4-9CE5-A7389948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D6FF73-A4C3-09BD-1245-3D3F1C3C2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107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A5D358-A0B5-4DA6-1605-1E164FB7B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A3E07-B85C-4C16-1FDF-4D248072E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DD0A27-5A8C-E7A5-2125-596A1E1B5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8399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0" y="949570"/>
            <a:ext cx="8763000" cy="650631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14500" y="2514601"/>
            <a:ext cx="8763000" cy="306669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Write here subtitle</a:t>
            </a:r>
          </a:p>
          <a:p>
            <a:pPr lvl="1"/>
            <a:r>
              <a:rPr lang="en-US"/>
              <a:t>Write here subtitle</a:t>
            </a:r>
          </a:p>
          <a:p>
            <a:pPr lvl="1"/>
            <a:endParaRPr lang="en-US"/>
          </a:p>
          <a:p>
            <a:pPr lvl="2"/>
            <a:r>
              <a:rPr lang="en-US"/>
              <a:t>Write here text</a:t>
            </a:r>
          </a:p>
          <a:p>
            <a:pPr lvl="3"/>
            <a:r>
              <a:rPr lang="en-US"/>
              <a:t>Write here text</a:t>
            </a:r>
          </a:p>
          <a:p>
            <a:pPr lvl="4"/>
            <a:r>
              <a:rPr lang="en-US"/>
              <a:t>Write here text 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81689" y="6095223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803" b="0">
                <a:solidFill>
                  <a:schemeClr val="tx1">
                    <a:alpha val="30000"/>
                  </a:schemeClr>
                </a:solidFill>
                <a:latin typeface="+mn-lt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hape 22"/>
          <p:cNvSpPr/>
          <p:nvPr userDrawn="1"/>
        </p:nvSpPr>
        <p:spPr>
          <a:xfrm>
            <a:off x="761177" y="6003986"/>
            <a:ext cx="354756" cy="409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5400"/>
                </a:lnTo>
                <a:lnTo>
                  <a:pt x="21600" y="16200"/>
                </a:lnTo>
                <a:lnTo>
                  <a:pt x="10800" y="21600"/>
                </a:lnTo>
                <a:lnTo>
                  <a:pt x="0" y="16200"/>
                </a:lnTo>
                <a:lnTo>
                  <a:pt x="0" y="5400"/>
                </a:lnTo>
                <a:close/>
              </a:path>
            </a:pathLst>
          </a:custGeom>
          <a:noFill/>
          <a:ln w="6350">
            <a:solidFill>
              <a:schemeClr val="tx1">
                <a:alpha val="15000"/>
              </a:schemeClr>
            </a:solidFill>
            <a:miter lim="400000"/>
          </a:ln>
        </p:spPr>
        <p:txBody>
          <a:bodyPr lIns="45719" rIns="45719" anchor="ctr"/>
          <a:lstStyle/>
          <a:p>
            <a:endParaRPr sz="1351"/>
          </a:p>
        </p:txBody>
      </p:sp>
    </p:spTree>
    <p:extLst>
      <p:ext uri="{BB962C8B-B14F-4D97-AF65-F5344CB8AC3E}">
        <p14:creationId xmlns:p14="http://schemas.microsoft.com/office/powerpoint/2010/main" val="363172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61" r:id="rId2"/>
  </p:sldLayoutIdLst>
  <p:hf hdr="0" ftr="0" dt="0"/>
  <p:txStyles>
    <p:titleStyle>
      <a:lvl1pPr algn="ctr" defTabSz="914296" rtl="0" eaLnBrk="1" latinLnBrk="0" hangingPunct="1">
        <a:lnSpc>
          <a:spcPct val="80000"/>
        </a:lnSpc>
        <a:spcBef>
          <a:spcPct val="0"/>
        </a:spcBef>
        <a:buNone/>
        <a:defRPr sz="2800" kern="1200" spc="-1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296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296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296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296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296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12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0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4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4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 userDrawn="1">
          <p15:clr>
            <a:srgbClr val="F26B43"/>
          </p15:clr>
        </p15:guide>
        <p15:guide id="1" orient="horz" pos="2160" userDrawn="1">
          <p15:clr>
            <a:srgbClr val="F26B43"/>
          </p15:clr>
        </p15:guide>
        <p15:guide id="14" orient="horz" pos="288" userDrawn="1">
          <p15:clr>
            <a:srgbClr val="F26B43"/>
          </p15:clr>
        </p15:guide>
        <p15:guide id="27" orient="horz" pos="4032" userDrawn="1">
          <p15:clr>
            <a:srgbClr val="F26B43"/>
          </p15:clr>
        </p15:guide>
        <p15:guide id="28" pos="480" userDrawn="1">
          <p15:clr>
            <a:srgbClr val="F26B43"/>
          </p15:clr>
        </p15:guide>
        <p15:guide id="29" pos="7200" userDrawn="1">
          <p15:clr>
            <a:srgbClr val="F26B43"/>
          </p15:clr>
        </p15:guide>
        <p15:guide id="39" pos="3385" userDrawn="1">
          <p15:clr>
            <a:srgbClr val="F26B43"/>
          </p15:clr>
        </p15:guide>
        <p15:guide id="40" pos="4272" userDrawn="1">
          <p15:clr>
            <a:srgbClr val="F26B43"/>
          </p15:clr>
        </p15:guide>
        <p15:guide id="44" userDrawn="1">
          <p15:clr>
            <a:srgbClr val="F26B43"/>
          </p15:clr>
        </p15:guide>
        <p15:guide id="45" pos="7680" userDrawn="1">
          <p15:clr>
            <a:srgbClr val="F26B43"/>
          </p15:clr>
        </p15:guide>
        <p15:guide id="46" orient="horz" userDrawn="1">
          <p15:clr>
            <a:srgbClr val="F26B43"/>
          </p15:clr>
        </p15:guide>
        <p15:guide id="47" orient="horz" pos="4320" userDrawn="1">
          <p15:clr>
            <a:srgbClr val="F26B43"/>
          </p15:clr>
        </p15:guide>
        <p15:guide id="48" pos="1080" userDrawn="1">
          <p15:clr>
            <a:srgbClr val="F26B43"/>
          </p15:clr>
        </p15:guide>
        <p15:guide id="49" pos="6600" userDrawn="1">
          <p15:clr>
            <a:srgbClr val="F26B43"/>
          </p15:clr>
        </p15:guide>
        <p15:guide id="50" orient="horz" pos="3528" userDrawn="1">
          <p15:clr>
            <a:srgbClr val="F26B43"/>
          </p15:clr>
        </p15:guide>
        <p15:guide id="51" orient="horz" pos="79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BC2D64-8A01-2AAE-3F83-CE2FB332D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002C9-A164-16F6-1DC7-BC5A6F379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4303E-ACA8-CF87-EF59-F6A8F75D19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B52A7-F7D1-4B0C-A0CF-3FC8F5BADE1A}" type="datetimeFigureOut">
              <a:rPr lang="en-CA" smtClean="0"/>
              <a:t>2026-04-07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F3290-445E-4153-2438-5E2DEA6885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72DAC-C701-733B-42A2-22ED2A470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EA1493-EE73-4E82-897B-786C42DE12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003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1.xml"/><Relationship Id="rId5" Type="http://schemas.openxmlformats.org/officeDocument/2006/relationships/image" Target="../media/image2.png"/><Relationship Id="rId10" Type="http://schemas.microsoft.com/office/2007/relationships/diagramDrawing" Target="../diagrams/drawing1.xml"/><Relationship Id="rId4" Type="http://schemas.microsoft.com/office/2007/relationships/hdphoto" Target="../media/hdphoto1.wdp"/><Relationship Id="rId9" Type="http://schemas.openxmlformats.org/officeDocument/2006/relationships/diagramColors" Target="../diagrams/colors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mailto:Anna@liveworkplay.ca" TargetMode="External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hyperlink" Target="mailto:Keenan.Wellar@liveworkplay.c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FA8E834-110C-9A5B-E7C9-4DF6C97BD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1237185" y="4840754"/>
            <a:ext cx="1092838" cy="10171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D9E659A-BC9C-4390-D19D-DCAC49D395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5D60FCD-C48F-D07B-CE2F-C103E4DAB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AF14285-E7D4-AEC0-4BE8-5BBDB0951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330619" y="5378048"/>
            <a:ext cx="1092838" cy="10171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7E2A-2872-7392-28A6-05BEEA243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492B5B1-AD2F-FD83-AFA5-E8904F994B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9973"/>
            <a:ext cx="9144000" cy="2163097"/>
          </a:xfrm>
        </p:spPr>
        <p:txBody>
          <a:bodyPr>
            <a:normAutofit fontScale="90000"/>
          </a:bodyPr>
          <a:lstStyle/>
          <a:p>
            <a:pPr algn="l"/>
            <a:b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900" b="1" dirty="0">
                <a:latin typeface="Arial" panose="020B0604020202020204" pitchFamily="34" charset="0"/>
                <a:cs typeface="Arial" panose="020B0604020202020204" pitchFamily="34" charset="0"/>
              </a:rPr>
              <a:t>Closing the employment gap in inclusive employment</a:t>
            </a:r>
            <a:br>
              <a:rPr lang="en-US" b="1" dirty="0"/>
            </a:br>
            <a:endParaRPr lang="en-CA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3C1CA3-034F-18BB-1400-AE9987EA31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 defTabSz="914377"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The Missing Piece: Preparing Workplaces for Success</a:t>
            </a:r>
          </a:p>
          <a:p>
            <a:pPr lvl="0" algn="l" defTabSz="914377">
              <a:spcBef>
                <a:spcPts val="0"/>
              </a:spcBef>
              <a:spcAft>
                <a:spcPts val="600"/>
              </a:spcAft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LiveWorkPlay Bee Logo">
            <a:extLst>
              <a:ext uri="{FF2B5EF4-FFF2-40B4-BE49-F238E27FC236}">
                <a16:creationId xmlns:a16="http://schemas.microsoft.com/office/drawing/2014/main" id="{F9A6261E-9964-3FDC-30BD-E5CAD73A0B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70382"/>
            <a:ext cx="901190" cy="10442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1F51110-8E0C-DD3E-0C6F-7ECD3A6ED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E79B640-5983-8278-97FE-621DB781B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69944EF4-73EE-4C4C-FB3F-DB44A6D70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5885" y="221040"/>
            <a:ext cx="3858726" cy="1342954"/>
          </a:xfrm>
          <a:prstGeom prst="rect">
            <a:avLst/>
          </a:prstGeom>
        </p:spPr>
      </p:pic>
      <p:sp>
        <p:nvSpPr>
          <p:cNvPr id="57" name="Slide Number Placeholder 4">
            <a:extLst>
              <a:ext uri="{FF2B5EF4-FFF2-40B4-BE49-F238E27FC236}">
                <a16:creationId xmlns:a16="http://schemas.microsoft.com/office/drawing/2014/main" id="{FCE5E8D2-38BA-F499-0A86-DBE4CA600BD6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718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950B0-7A07-C91A-412E-F926F5D5E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6570A-7506-9B73-2FFB-C1081596D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155" y="519469"/>
            <a:ext cx="10752278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 Preparation Gap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1309E6-CC10-381E-4934-47FE5FC50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79A752-8030-E4D4-C206-CB029D320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DFB69B-2DF5-15F2-B6A7-054A538D3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FD09AD-923C-D96E-ED24-927F2804C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F2F0CE-7B9D-96BD-19DD-47F7D8DEF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5B3376-565C-CBDF-9E29-ABE5FF755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27A276-9C77-0782-4BF8-9C168AF49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0D1D8F-1375-B1CC-F829-17307D116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89D428-1F5D-87FC-2AFB-7FC31BB46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519082D-308D-13DC-8506-4CAC1E21B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CF00D2-E2A9-BAE9-B18F-4BCC88D73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9F0529-69AF-4A9D-A12A-4023521F2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774E6F-2E5E-18C6-F08C-3BC190895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59C4B04-DC06-95B5-FC74-522A02EB5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86DD5B-A825-7BD0-5641-094B3A1C9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33A7415C-4DD2-E694-5CF9-C101AF217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606676D-0AC8-6712-88D7-C03D06E47DFE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9D672D16-398F-7507-3D09-3C2FCF9088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4773" y="2976496"/>
            <a:ext cx="105156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We prepare individual employees for work…</a:t>
            </a:r>
            <a:b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but not </a:t>
            </a:r>
            <a:r>
              <a:rPr lang="en-US" sz="3600" i="1" dirty="0">
                <a:latin typeface="Verdana" panose="020B0604030504040204" pitchFamily="34" charset="0"/>
                <a:ea typeface="Verdana" panose="020B0604030504040204" pitchFamily="34" charset="0"/>
              </a:rPr>
              <a:t>workplaces</a:t>
            </a: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who need to effectively welcome and support them!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055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33E17-7AFA-DCFD-0FD4-C35E09AED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98EFB-3416-6258-6D30-916D3CD07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This Looks Like in Practice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564B78-53B0-3882-2625-6E14392C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1CC9B3-365E-AC0D-36E5-CA1361203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A2C6C3-A13C-5D0E-22F2-484FD06DA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B9AB9E7-8F58-7775-73A4-142497373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3B0E95-00E4-7009-61C5-D63CCF7DD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211746-997F-E986-03D2-06460A206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72FFFD-9DD7-32FC-E1DE-371C5D189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3D1865-D492-D251-D203-5AB256975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E53F47-87F4-B987-97A9-AE0AD0055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4ABC68-95F7-7E0A-3ED6-CE8397B7B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7B42C9-AD28-031B-7DC4-D0A62B17E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0CC54D2-9260-07D0-D9B1-D52652304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E150E4-562B-E2BF-EF44-7556CDDC2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849033E-8654-CB52-2BB0-3588205C3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C768941-58FF-B2DD-3D16-04D32F91C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FE336A2F-7057-0A3A-FCD2-62985C01C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72137DEA-4FBB-7471-D13B-572893FEF7DF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D3D09591-5B7F-E1EA-E78E-77F7338022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8351" y="1842337"/>
            <a:ext cx="9350340" cy="402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Training is not adapted to different learning styles </a:t>
            </a:r>
          </a:p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Supervisors feel unsure how to provide appropriate support </a:t>
            </a:r>
          </a:p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Expectations are not clearly defined or communicated </a:t>
            </a:r>
          </a:p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Support becomes reactive instead of proactive </a:t>
            </a:r>
          </a:p>
        </p:txBody>
      </p:sp>
    </p:spTree>
    <p:extLst>
      <p:ext uri="{BB962C8B-B14F-4D97-AF65-F5344CB8AC3E}">
        <p14:creationId xmlns:p14="http://schemas.microsoft.com/office/powerpoint/2010/main" val="1025096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A08A6-A6C5-22FF-1972-544E084FF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EF1C5-1E05-530A-7097-0675CF34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Drives Better Outcomes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64C567-4DF4-160D-20D5-9D06928D2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12289B-A738-68B5-4F67-1F21900CB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F8A15C-D2BB-5228-82F2-21D65B94A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8E2A62-087C-FFA9-2C78-9F1EF2CC1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BCEA4A-E2C6-56B5-51C6-3C65D9FA1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BE7E65-0B79-2404-BEA4-231BF213D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A91EB8-0F21-318A-2F30-2E5F826B6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A7C63C-C568-EBAB-B106-A85D3A477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268528-6602-6AA1-81A6-6357C9198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1B8311-109C-FD96-A2FA-A25A345394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95CCF15-BE35-D0B8-5FF1-55D44F4E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EEDAEDE-77C2-D6F2-7FDD-C3A5A4A6E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76AA5E3-8F5E-FE96-7898-3601FC15E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B7684C-2E82-70E9-11A2-350FE4429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7CAA52E-73FB-1358-8856-0BA1F091E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0C3CF040-F0D9-5DF2-C6D7-3D4F551C4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BA040E98-2A21-EFAD-CFE0-BAAC9FB8CDFA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04EA8749-FD38-2A37-79DD-C811666BEE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8351" y="2304514"/>
            <a:ext cx="9350340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Strong relationships with employers </a:t>
            </a: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Thoughtful job matching </a:t>
            </a: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Preparation before the first day</a:t>
            </a:r>
          </a:p>
        </p:txBody>
      </p:sp>
    </p:spTree>
    <p:extLst>
      <p:ext uri="{BB962C8B-B14F-4D97-AF65-F5344CB8AC3E}">
        <p14:creationId xmlns:p14="http://schemas.microsoft.com/office/powerpoint/2010/main" val="317378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441CB-DA5A-6C46-9A80-E5E2FCAA5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5462E-2791-A629-3FC8-B4265074E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More work up front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AF449F-ADCE-41C7-5E27-EEFBD1669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3BDC18B-0418-0AB4-53F5-CB8D8DCD9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9E33C7-19B1-ECCA-C41D-79BC97E98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EC2C1B-778B-D2E1-9AB8-D9E69350D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B9AD83-0C5F-ED25-DBA6-43FF276DD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3B0698-CD34-7AB8-9422-4B778A97F7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D15278F-1D00-B365-0FFA-A8DF8D899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C27B40-09F0-79B5-4D95-038D3AF31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5E37FF-19CF-8AEE-8ABA-8A4AF705F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30FBA1-8615-47C3-E338-E724F7A21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946D89-03FA-7ED1-52F7-1475A0D89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E25173-0FF1-CBF6-5B44-B1407126F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B5CC12-BB65-1E3C-F802-AF070EF21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805B08-2D06-0F4A-AD64-728CC285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55B01A3-6585-0CBF-00F4-B35D5CED9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096B8E13-3424-5B3A-94BF-CA9F304B9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5D805425-E831-D766-658C-9C71E72156C1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2881133D-664F-091F-7082-B91D457D96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8351" y="2682054"/>
            <a:ext cx="9350340" cy="234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= Less support later</a:t>
            </a: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b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= More sustainable outcomes</a:t>
            </a:r>
          </a:p>
        </p:txBody>
      </p:sp>
    </p:spTree>
    <p:extLst>
      <p:ext uri="{BB962C8B-B14F-4D97-AF65-F5344CB8AC3E}">
        <p14:creationId xmlns:p14="http://schemas.microsoft.com/office/powerpoint/2010/main" val="995436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95289-13E2-BA48-15A2-6F5D64BF5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B01EB-58E0-54AC-C903-8D2CC4985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 Shift in Focus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BF7D16-B018-B0D9-779E-643123D27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61C6FC-2F10-59AC-8481-F8D43C7EE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68AFE0-9500-7A7F-37F5-D02544756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B301E1-B029-9D2C-5A9D-5C0A1A5C7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C9EBEF-2498-EF5A-9E16-39CB72AA74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86027C-E3E3-86F6-404D-2B9D4942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69776C-0D47-CC6C-BC0B-366B51FC0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44522A-8544-8414-5094-066CE93E5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2734D0-B662-A116-540E-A9C5AB80E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75AFF9-96DF-61EB-85E1-A3B79556F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9C3077-4C19-247D-3F50-33373563E1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5A44B2-A125-FA78-B34C-F7FAD2F05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93F652B-6AE0-0269-37E8-2313E2FAD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3AA702F-BE35-7455-4C77-FC1B57B76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9670FB2-74C6-A5D6-EF7E-D9DF4CFEE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C81C8EB1-A0F5-DB5B-75E6-4FB3750F5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D0D31EB4-F3F2-F1E7-8355-741FC2616B25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19AD3E9C-685F-D836-0C70-BA7A61A44B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1669" y="1827594"/>
            <a:ext cx="9350340" cy="3725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From: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Preparing the individual </a:t>
            </a:r>
          </a:p>
          <a:p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To: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Preparing the workplace </a:t>
            </a: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33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4377B-B528-AE5D-FE49-6D150FAC6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1F4B4-695F-292F-0BEC-AA5D920C8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Preparing the Workplace Means: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34D8C2-E01F-AD8B-0328-89153FBAA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29D2A6-1FAE-57DA-CD99-2311E3408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AA7801-6BFC-6203-A2A3-9B39A9E8D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2EDD87-6B50-6888-A596-5F519119A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B99200-0D61-D82C-3B74-550486791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D1F3DD-E15F-72E4-A115-D310B1FE8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EDCD97-ADA4-D57B-B05C-3610B5158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014654-FC4A-3313-5B15-C3FA55BF9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CB2FE5-B3E3-043E-604E-730E65A71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EB03740-CC22-96A0-90E1-7B9F1D60B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5E4DA7-8E12-56D7-D601-30471AB1CC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0C9861-7C3D-91FF-AD43-EE2BEECD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64C54D2-6C6C-7A24-00C9-DF37556E5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67CCF3-2591-B0FE-4517-D0EE2BF9A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177B74D-2C1A-217D-EFA5-A818C0985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1A8521DC-5E4D-9BAE-67A0-575D6C1D4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2F6221D2-4527-1997-21F6-A282F5B4B320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C0520485-ECD1-32E4-CEAD-B6DC40F04E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1669" y="1393116"/>
            <a:ext cx="9350340" cy="4594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Understanding the role and work environment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Identifying how the person learns best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Planning onboarding and training in advance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Equipping supervisors to support effectively </a:t>
            </a: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341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75FEB-9DE3-E21F-F9BB-4684EBA03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B922C-1FA1-DD39-37B2-4D13992EA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What This Changes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4F5196-A0AD-8DCF-9A9E-09154B189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6E43EA-CCC5-DF2E-6798-350A3DAD4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A44938-D9D0-9E6E-2071-8B051BEAE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A2A33E-E7B5-4525-0769-A075C43B9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700898-D4E2-976C-8F58-2843E1960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337E4C-D1D0-C4B9-8A26-70320282E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4645C6-71BF-DBF6-E1B6-CAD072F0E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509E7D-FC5B-BCD0-3A5F-839359A5C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32F408F-BFD5-68DB-8E5E-DB5A0EF57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F1A905-CC85-5AFA-4885-C76C39946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E66804-1F06-8CDA-2D5E-FDD4BA543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CDC8C6-4317-0654-68F8-0EF78C767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A9E01BB-2158-4D67-36F9-F163D3DE4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DC03E82-089C-931B-0523-7381B9BD6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91A4389-AD16-9AD9-8FCE-65A294748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A09330FC-6C8B-6B77-4C6A-C2DA83A6A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42D578ED-868C-08B5-485F-BFE0FD4B0B92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4995FE63-CE82-D3D1-FB12-FDE86AB00B5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1669" y="2141013"/>
            <a:ext cx="9350340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Builds employer confidence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Reduces reliance on external supports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Strengthens workplace relationships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Supports long-term success </a:t>
            </a: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411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B3FE9-8B58-B9C6-54D4-60179B3E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EF241-7898-7FAE-6797-BE2E1986D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Without Preparation vs With Preparation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CD0CA9-4716-540A-C6F2-BBE99F920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5E46D0-2F7B-6A30-BA24-C68647EA8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BEE466-C24D-E168-1258-A0BCEE3E5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A97C0E-580F-EA95-54D7-D20F06B2E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F744F9-DE33-9F1A-261D-FE4EC2C1F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E74670-584E-0655-446E-B57B69612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22FDCC-7BDC-FAC7-F98C-A280B1022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FD07FB-D1A9-C2DD-FDF4-3F458518C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0D690D-1F0E-B2FD-AE09-E75A8482BE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AE6C55-FA25-36CA-9F08-E3CC4B3AC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E0B4FC-B95B-51A5-04C6-339A4AF61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025FE8-7540-B235-29B4-12B4D7C67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5167B57-D799-33C2-B318-74B72C029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5E0922C-84E6-DA86-47FF-8DBB72E4E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BE0ABFD8-A834-A98E-A782-6587D3792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A071923B-A9F0-D6FC-83C0-C2930D7F6D09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graphicFrame>
        <p:nvGraphicFramePr>
          <p:cNvPr id="21" name="Content Placeholder 20">
            <a:extLst>
              <a:ext uri="{FF2B5EF4-FFF2-40B4-BE49-F238E27FC236}">
                <a16:creationId xmlns:a16="http://schemas.microsoft.com/office/drawing/2014/main" id="{BDCEA92B-1B43-D336-2DBA-202D188EBC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762304"/>
              </p:ext>
            </p:extLst>
          </p:nvPr>
        </p:nvGraphicFramePr>
        <p:xfrm>
          <a:off x="838200" y="1825624"/>
          <a:ext cx="8679426" cy="3421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9713">
                  <a:extLst>
                    <a:ext uri="{9D8B030D-6E8A-4147-A177-3AD203B41FA5}">
                      <a16:colId xmlns:a16="http://schemas.microsoft.com/office/drawing/2014/main" val="3652699384"/>
                    </a:ext>
                  </a:extLst>
                </a:gridCol>
                <a:gridCol w="4339713">
                  <a:extLst>
                    <a:ext uri="{9D8B030D-6E8A-4147-A177-3AD203B41FA5}">
                      <a16:colId xmlns:a16="http://schemas.microsoft.com/office/drawing/2014/main" val="4285148697"/>
                    </a:ext>
                  </a:extLst>
                </a:gridCol>
              </a:tblGrid>
              <a:tr h="684311">
                <a:tc>
                  <a:txBody>
                    <a:bodyPr/>
                    <a:lstStyle/>
                    <a:p>
                      <a:r>
                        <a:rPr lang="en-CA" dirty="0"/>
                        <a:t>Without Preparation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With Preparation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187520"/>
                  </a:ext>
                </a:extLst>
              </a:tr>
              <a:tr h="684311">
                <a:tc>
                  <a:txBody>
                    <a:bodyPr/>
                    <a:lstStyle/>
                    <a:p>
                      <a:r>
                        <a:rPr lang="en-CA" dirty="0"/>
                        <a:t>Reactive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Proactive planning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892247"/>
                  </a:ext>
                </a:extLst>
              </a:tr>
              <a:tr h="684311">
                <a:tc>
                  <a:txBody>
                    <a:bodyPr/>
                    <a:lstStyle/>
                    <a:p>
                      <a:r>
                        <a:rPr lang="en-CA" dirty="0"/>
                        <a:t>Uncertainty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Confidence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922616"/>
                  </a:ext>
                </a:extLst>
              </a:tr>
              <a:tr h="684311">
                <a:tc>
                  <a:txBody>
                    <a:bodyPr/>
                    <a:lstStyle/>
                    <a:p>
                      <a:r>
                        <a:rPr lang="en-CA" dirty="0"/>
                        <a:t>Generic 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Adapted training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452105"/>
                  </a:ext>
                </a:extLst>
              </a:tr>
              <a:tr h="684311">
                <a:tc>
                  <a:txBody>
                    <a:bodyPr/>
                    <a:lstStyle/>
                    <a:p>
                      <a:r>
                        <a:rPr lang="en-CA" dirty="0"/>
                        <a:t>Unclear expectations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dirty="0"/>
                        <a:t>Clear expectations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565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5664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C9D7A-EEB9-7F9D-88AB-2C442A58A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3107A-5C9E-FD97-EE23-0CBF907F3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447" y="1736726"/>
            <a:ext cx="10515600" cy="2852737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How Do We Do This in Practice? 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054F63-25E4-5EEE-B7A0-55A6CEEB2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FCD638-EEC3-8047-FE5F-6C93CA6F7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A4F5A4-CD5D-FB99-1835-AEF8B6A63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03A4A0-50AF-9B1A-2C4D-5F6FEB9B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A94C36-1EA1-98C5-A4A8-4A2D9018C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899B40-0A6D-772E-FC28-87D20B983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C0BEBD-C6B3-EE64-6523-E8FD9FA0E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0491D8-07B7-9574-A5A8-1F5A5C159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BAB2F1-D505-9095-5BED-0F5BBF430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504B55-C41D-48E7-7708-E4B6DECE4E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1F4FD9-5FDA-8C6E-5719-D2A8D041E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A95CA0-34AD-93B0-5F34-1D1CF453A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958CCA-59BC-552F-F5B7-E5FE820BA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DDB027A-0185-35F3-EC9E-957ABF374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0B5D8F9-2E32-5891-522B-EB94FA73E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8BDC595E-F34B-3AC1-67DC-492CEC872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E22F18B3-FFA4-1CB0-7198-FF87BBC2ADD2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852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2B4BA-3028-7D1F-2556-79ED09F9CC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7E31-5A2E-2FCC-74F6-8341F4FC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Our Approach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3957B1-497A-3760-8942-C499D9DC4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2905ED-11A2-B13F-F739-24CE9DEA3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8CEFA3-FE37-3DE2-9FC7-08F7A7143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EACC1C-D231-58F0-DB8B-5456326D86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47EC0E-9E6E-AF82-D6F0-FC024C7DB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47A7DC-534A-FC71-237E-48A139BC3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1508D0-A93E-64EB-70D7-235CC719A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3C1B11-BAE6-FCC6-0B7E-EB0D8F326D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C685A0-098B-BADF-F6CC-B93E0A2A1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7F4682-9C87-3A53-3AE8-1F1C6BAED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52849CE-8B92-CCFF-B020-26D6E27AA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68471B-E5BE-0E81-DB69-4A2C0633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65D820-F52D-A344-7332-10198C98B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BBE08CA-C389-78C5-04DC-2A01F5F92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65B317B-48B2-DE9B-9320-4C16477D8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DD8AF30F-3C51-EBEF-FE4F-8562F3662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2806804D-13C8-D2DF-5910-13142DC6CCF5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D7FDF4EA-7D5B-4346-0994-15DC9135BB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1825" y="1981985"/>
            <a:ext cx="901118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Thoughtful hiring and matching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Customized onboarding and training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Ongoing support and consultation </a:t>
            </a:r>
          </a:p>
        </p:txBody>
      </p:sp>
    </p:spTree>
    <p:extLst>
      <p:ext uri="{BB962C8B-B14F-4D97-AF65-F5344CB8AC3E}">
        <p14:creationId xmlns:p14="http://schemas.microsoft.com/office/powerpoint/2010/main" val="1449513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8AB7B-287D-9AF9-206D-1AE4976D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43" y="646100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ysClr val="windowText" lastClr="000000"/>
                </a:solidFill>
                <a:latin typeface="Arial"/>
                <a:ea typeface="Calibri"/>
                <a:cs typeface="Calibri"/>
              </a:rPr>
              <a:t>Lovely to meet you!</a:t>
            </a:r>
            <a:endParaRPr lang="en-CA">
              <a:solidFill>
                <a:sysClr val="windowText" lastClr="000000"/>
              </a:solidFill>
              <a:latin typeface="Arial"/>
              <a:ea typeface="Calibri"/>
              <a:cs typeface="Calibri"/>
            </a:endParaRPr>
          </a:p>
        </p:txBody>
      </p:sp>
      <p:pic>
        <p:nvPicPr>
          <p:cNvPr id="28" name="Picture Placeholder 41" descr="Photo of Keenan Wellar- man with grey hair and a beard and mustache weating a blue shirt with the LiveWorkPlay bee logo on it. ">
            <a:extLst>
              <a:ext uri="{FF2B5EF4-FFF2-40B4-BE49-F238E27FC236}">
                <a16:creationId xmlns:a16="http://schemas.microsoft.com/office/drawing/2014/main" id="{1706ACF2-ECFA-C39D-090E-36B861C39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0" b="5630"/>
          <a:stretch/>
        </p:blipFill>
        <p:spPr>
          <a:xfrm>
            <a:off x="768543" y="2047130"/>
            <a:ext cx="2368550" cy="2101850"/>
          </a:xfrm>
          <a:prstGeom prst="hexagon">
            <a:avLst>
              <a:gd name="adj" fmla="val 28349"/>
              <a:gd name="vf" fmla="val 115470"/>
            </a:avLst>
          </a:prstGeom>
          <a:ln w="12700">
            <a:solidFill>
              <a:schemeClr val="tx1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F934EC6-BFA6-2DF5-75AE-E1B11D9311C6}"/>
              </a:ext>
            </a:extLst>
          </p:cNvPr>
          <p:cNvSpPr txBox="1"/>
          <p:nvPr/>
        </p:nvSpPr>
        <p:spPr>
          <a:xfrm>
            <a:off x="979218" y="4819254"/>
            <a:ext cx="30251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rPr>
              <a:t>Co-Leader and Director of Communications</a:t>
            </a:r>
          </a:p>
        </p:txBody>
      </p:sp>
      <p:pic>
        <p:nvPicPr>
          <p:cNvPr id="3" name="Picture 2" descr="Photo of Anna Nelson- a woman with shoulder length blond hair. ">
            <a:extLst>
              <a:ext uri="{FF2B5EF4-FFF2-40B4-BE49-F238E27FC236}">
                <a16:creationId xmlns:a16="http://schemas.microsoft.com/office/drawing/2014/main" id="{CD3B1310-B7B2-DE9C-58F3-F37F729894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8009" y="2045910"/>
            <a:ext cx="2408129" cy="2139881"/>
          </a:xfrm>
          <a:prstGeom prst="rect">
            <a:avLst/>
          </a:prstGeom>
        </p:spPr>
      </p:pic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5493B756-D038-E432-92E1-B03E7ED28365}"/>
              </a:ext>
            </a:extLst>
          </p:cNvPr>
          <p:cNvSpPr txBox="1">
            <a:spLocks/>
          </p:cNvSpPr>
          <p:nvPr/>
        </p:nvSpPr>
        <p:spPr>
          <a:xfrm>
            <a:off x="4457188" y="4808007"/>
            <a:ext cx="3025160" cy="4578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rPr>
              <a:t>Director of Employment Supports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6186C3-9720-A907-435D-ECC172EA7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11237185" y="4840754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B4D1D69-FB37-A63C-564F-BA97B97A3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FF75C7-66A8-19FF-CE09-620D499A44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61AF9D-2457-F1E9-4DDD-5A7B79DD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92000"/>
          </a:blip>
          <a:stretch>
            <a:fillRect/>
          </a:stretch>
        </p:blipFill>
        <p:spPr>
          <a:xfrm>
            <a:off x="10330619" y="5378048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1F13BF-DA9F-0A41-2F01-5536679E5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7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580AB1-3426-1759-9E39-E3B1A9905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4CDA9D-4722-8576-649F-609C602D40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0E899F-86C8-6E77-315B-9F66AEA32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2EFE79-EFC9-E651-355C-F6DE73125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0373B8-4286-49A2-250D-0B954C2B3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808A59-D7A0-650C-0EB2-0CD280A19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1F0BC70-40F4-D340-EF38-A148C132B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7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33504D-289A-6056-C271-4492351810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3BF61B-3135-31E2-35F0-ADE8E15C2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8000"/>
          </a:blip>
          <a:stretch>
            <a:fillRect/>
          </a:stretch>
        </p:blipFill>
        <p:spPr>
          <a:xfrm>
            <a:off x="9435590" y="2684652"/>
            <a:ext cx="1092838" cy="10171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6693952-3897-A9EB-A04D-D48D1F0A3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8540561" y="540599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D3843B-BEB4-A11D-A168-E449358D4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2D79A1-2177-75D6-8D91-C155B1770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92000"/>
          </a:blip>
          <a:stretch>
            <a:fillRect/>
          </a:stretch>
        </p:blipFill>
        <p:spPr>
          <a:xfrm>
            <a:off x="7633995" y="5943290"/>
            <a:ext cx="1092838" cy="10171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B18F851-4819-ADCA-8CEB-BCDC43322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7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33995" y="4869458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1A9EAC4-9D45-2259-0814-22BADC1617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7BFE81FD-1F04-07AA-18E4-D4FB3C2FA9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F22F51B6-DB8E-32BC-6CC0-4567ED3E9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E9B85980-6A0F-D6AF-D5DA-1563274E4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44840" y="4301608"/>
            <a:ext cx="2368550" cy="4803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ns" panose="020B0606030504020204" pitchFamily="34" charset="0"/>
              </a:rPr>
              <a:t>Keenan Wellar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B78B95D0-89A5-D9F4-BAD9-7B5F35C18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970000" y="4275512"/>
            <a:ext cx="2408338" cy="5063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i="0" kern="1200">
                <a:solidFill>
                  <a:schemeClr val="accent6"/>
                </a:solidFill>
                <a:latin typeface="+mn-lt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Open Sans" panose="020B0606030504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FDB5EB6-82D4-D94B-FC3B-E4804084C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2634" y="4215698"/>
            <a:ext cx="2097206" cy="6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151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9052A-D066-9A58-BEDA-843C8CA69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FB5F6-2092-A7BD-6BA8-4099B0997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Focus for Today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FB8FF-3840-37F5-8CAC-D10D8C6DA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673D2A-05E8-40FC-46ED-8B58E8F19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DFB82A-80FB-3219-7636-9008D6573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6F4A5B-1B19-2C34-15EE-CC4D1785A0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1F664A-B9BE-C0EB-22BB-86AA64035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60D9CB-EDEF-BB1B-8D38-3146A38C0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49429FD-78C9-E2B4-EF2D-C2FE62A28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E25678-92C8-E131-B9B2-B886F12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5B3414-0999-DD09-8C08-875284B1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D5133A-7468-64E4-6590-506B965C1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9A3599-8307-5DF0-AE57-9E1F237A3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C89D2C-94FA-1B72-D757-FA7952C83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E43C2D8-AD37-BA0D-5CB3-8CE9FEF56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D9657A6-BC06-C864-AA15-80643D4C4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4ABD4DF4-A10D-C395-3EF0-1A96FC812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8F92FDB-8F00-C61D-B064-ECFA77D76320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564AD66B-1B38-999A-66F3-EBA6091A14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1825" y="1864004"/>
            <a:ext cx="10523074" cy="365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Preparing for a Strong Start</a:t>
            </a: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Onboarding and training plan development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Preparing both employer and employee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Setting up for success before day one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12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8264E-2445-EAA1-57F1-94BFF8BF3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5C895-F161-8E2C-58CF-76636860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Why This Stage Matters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D456C-D093-787C-4A69-83375F124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5D03FF-D9F6-10C7-B640-5CD7748A7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6DC055-B816-C143-1F87-758B76770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20F06A-DE60-9F28-21B3-72AC54E94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60EBCA-67A8-6EB6-9087-C20D816AF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36BBF8-1864-FF75-5337-1D5207590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887365-CA98-87ED-6723-266806B411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5994F0-EEE0-38D1-B05C-503C6EC20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EB863C-1ACA-64E8-6A50-75BAEE55A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80464F-A327-74A0-72EF-0E1CC4EF3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CF90818-3605-6A62-44D3-520575D67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9FA7D08-272D-57B4-6C94-017A2B5D4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5C1FB7D-09CB-4D4C-EE09-39A8516B8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58922C5-30A8-7247-A2B3-962F74588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DB7B907F-1903-A7C3-E221-659145CC5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7ED865EF-EA47-2E92-66E7-C1497EA65D4C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C8BDEACE-AD5E-F02D-75FC-F82F6BF680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009695"/>
            <a:ext cx="9270423" cy="3360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Often Underestimated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Critical for long-term success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Reduces reliance on external supports</a:t>
            </a:r>
          </a:p>
        </p:txBody>
      </p:sp>
    </p:spTree>
    <p:extLst>
      <p:ext uri="{BB962C8B-B14F-4D97-AF65-F5344CB8AC3E}">
        <p14:creationId xmlns:p14="http://schemas.microsoft.com/office/powerpoint/2010/main" val="3087459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59C2F-9319-C985-6A61-9887700BF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14847-C0B9-2D7B-C4DF-DB1F9966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Preparation Involves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13A0AF-CF7E-CB7A-708D-235A7DD5D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30899E-0134-3BFA-37C9-CA497F0F1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AC9D8-76B3-B82D-D09D-9EFAD7EAF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8061E1-39B5-2876-564D-F45E9F230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9E57BF-869D-B993-EF80-1D060E39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5D07E9-7F80-9849-8577-90B17D145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01FE21-1009-C579-A7D2-6B94BDD1E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E17DFC-CC9A-6EB5-9766-16C60650C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31AFF4-2218-F510-2DBF-07DCFB1848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5E10EA-1855-F2D2-5A78-823CB5A00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5D1F31-31FF-4CC0-3D6D-92104D84D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3547A6B-100E-52F1-672A-300D32542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65905A0-D8E3-E0B7-E4F7-30EFF2E80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63566F-3A9B-C81A-874D-71CB69E39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F90E5C93-6E5B-903F-DCA4-24959C03A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D63A694F-16F9-D412-200A-00B42B91F9E9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404C07DC-A5C5-F932-2EF8-9BEE114BC95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1450327"/>
            <a:ext cx="9910358" cy="4722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Preparation Happens Before Day One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Reviewing the role and responsibilities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Planning onboarding and training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Identifying supports and accommodations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Preparing both the employee and the employer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7913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F3D8-0B31-E09B-60F8-F08B26646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FC974-3CA5-8E8F-8568-87E025E33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A Collaborative Process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03281C-F695-A890-64F1-89E5BC63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A2CE73-E5FE-E0D7-5132-7AA6F12E2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78BB2D-7AE4-E92C-C93A-E9CEBCF60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AE8B94-FF0F-C2CC-1972-73D072BAF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94BA2C-2CE9-FD85-37D2-F96D18AB4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8C72C0-C89F-285E-7555-92F2C6F59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D8857C-B0C8-D077-6C1E-A57988B6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827F14-68F9-3B8E-C92E-F03A53C1E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E852A2-8999-F3C9-3088-D09E54387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BCF92C-71A1-3522-F980-71E66A151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7A7852E-E4E6-D816-F7E4-CF226D4F7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9BE1FF-7C96-DA3E-F750-B8403BC7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A84D7E4-D5E5-D901-7995-037350280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51B4ADB-388A-530C-D975-F68D74326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97D74269-2F3F-52EE-708B-CD669D1D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85DDE115-16A5-E902-C27D-9F11A617F9EC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graphicFrame>
        <p:nvGraphicFramePr>
          <p:cNvPr id="17" name="Content Placeholder 16" descr="A triangle diagram with the words &quot;Co-Creating a Training Plan&quot; in the middle and the words &quot;Employer&quot;, Employee and &quot;Employment Support Provider&quot; in the three corners of the triangle. ">
            <a:extLst>
              <a:ext uri="{FF2B5EF4-FFF2-40B4-BE49-F238E27FC236}">
                <a16:creationId xmlns:a16="http://schemas.microsoft.com/office/drawing/2014/main" id="{80BB37A0-10AA-0ABD-EC52-84C10073EF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235779"/>
              </p:ext>
            </p:extLst>
          </p:nvPr>
        </p:nvGraphicFramePr>
        <p:xfrm>
          <a:off x="838200" y="1229032"/>
          <a:ext cx="10515600" cy="49479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31679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41680-E7E0-54CD-D38F-DCAD02737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BCA4B-3B42-63C6-CBAF-5856A0267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the Employee Needs To Know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124404-CD2B-090D-4765-FD44CC791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B954D2-EA0D-5A92-942C-EAE4947A2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CABDB8-C691-D909-5824-A3741C7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4940AA-1E9B-9500-E38D-E68797B255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00B336-583A-6A04-A844-8C9E4E8FB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F9756E-922B-B60A-473D-40CF65DA0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D776414-FC91-9838-0365-87A44B3F08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19D5C7-32DE-BB79-D855-0CAE1BAE0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51BF92-9435-A71E-89B5-574E5BE31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B3EBF24-8954-3789-3B1C-70EE73291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FD16C08-EA35-FA4D-50EC-94BE775EDE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4CE264-DEAA-C04A-6B98-38671B12C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8700E49-37C8-C81C-855E-1907962F3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E0AF4D-AB06-7793-B0EA-12781DE501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5F0B9761-77CC-EBCE-8F7C-1EB90C7C6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F60933FA-5FEC-89FA-500A-BA635AAA0C79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097133E5-1822-FC3D-1341-126EEFDC81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013045"/>
            <a:ext cx="9712549" cy="359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What to expect on the first day/week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Workplace routines and expectations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How to get to work and navigate logistics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Strategies to manage challenges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38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43DFB-93C2-6CF4-9236-50F4B59F6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3AB54-1D1C-2454-6C70-E4E62058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the Employer Needs To Know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C14669-A350-A003-08F3-D336E24D7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8BF795-736D-6310-2431-5AFDB845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079FB0-2F6A-0085-CB06-D4C461BB8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0731CC-2202-B1E5-99BB-2F19F39D7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7181C4-6022-8FBA-D921-E7F242819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BE39A7-3A0A-A365-98E1-EDF01201B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C5BECA-1999-425A-5704-21EDDDE89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0ECA8A-FFB9-F989-A8F3-D5641585D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5605597-8905-03EA-F149-3BBFE161D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0E3B60-15FE-C461-B4A9-20B38BA02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589490A-61D0-BF96-C3E6-6B22638C1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ED000A4-4462-9531-DEA3-F69CCF418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43EAB0D-5CD5-18F6-F006-6CB1060F1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7E5A99F-F3E3-FFF1-5B38-92ACA18D9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FBF2C871-FF11-4DB0-194F-659441EB0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99EFDC30-6037-9D97-6271-404E10152D5F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FB28D1F6-E342-D21A-2FFA-F1D3DABC539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How the person learns best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Strengths and communication style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Accommodations and supports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How to provide effective training 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6726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B7502-0E10-EB47-8B53-BAB43B310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CDAB2-CD55-311B-6011-818DEA21E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Examples of Practical Supports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E2BA67-A936-74BB-C62A-2354799BE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5ABA12-AE29-7245-43D4-839867225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ADDE50-8F7B-5838-334B-CE3A46332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6C9EC9-09E2-F6D4-E20E-A84B28833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B08BBA-9B66-3285-A427-DF00BDEDB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3B4D31-D9F9-94B9-D2EC-D4C482A6C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DB3C0E-08A0-AC44-5987-9D5EC206D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C23752-A279-F334-A050-CC7F2578C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E46ED3C-2B3E-F274-FC8E-E4EF4F72A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2D64BA-7145-F38A-92E8-5446D00A9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B373DF4-90BF-9DAC-FD48-AD32101B5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7EECF6-E207-A806-974A-03E4DB571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77521C3-9AED-AAAB-9C39-9EDDBBF8C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C6EF21D-D085-B871-32FD-11A79CB59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BE6A1716-C594-C271-BB3E-C12516AAF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80E29D00-79DA-45AB-96C3-317FF784EE0F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2F7F4BE0-00C3-1DDC-759B-149468F079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Checklists and task breakdowns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Visual instructions or screenshots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Demonstration-based learning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Written or video guides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532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E4D61-7857-CD3B-2103-1471D97CD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C46F6-E795-56A1-F7EB-7C0DA6AB8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 Shift in Roles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46B302-1D87-1CFC-41F1-B1EF15C34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8E9F61-6990-C5CB-5396-9A292196F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074164-7493-7D38-A153-2ACC14B1F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8506EE-9F0B-B45F-E92A-680B5411E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607631-AABA-3D1A-ADB5-D1ABC0973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6A60EC-4E0E-621C-F42F-1AC85FB69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4629E00-8F29-FF25-9063-AEDF03452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6193D8-A057-6902-4EF7-6AC618D1A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12B47D-CD47-3A94-2EC0-A201AC873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05E86A-F3E4-D5F2-BB47-B597BDDCE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280DC43-4B9D-D40A-A02C-EA664B66E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7A57F6-1565-A0F6-C94A-94D266DD2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30F38C-7E8F-FB26-4DA1-0EAFF316A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A1F091C-77C5-1195-3ACA-4A613A38B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7BA29AC0-CE1F-581A-5130-619B80849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5149A1D5-AD68-880C-AB58-862FE7DB39E0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3964594D-2F19-0888-46C4-01C937B2CC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326464"/>
            <a:ext cx="9712549" cy="297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Employer leads onboarding and training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Support provider prepares and guides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Focus on building natural workplace supports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396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D3F21-5094-2362-0BD2-893392E9F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F910C-D69C-A68E-0F42-76609376D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Guiding Principles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40A514-25E2-D8CD-335F-4EB46F1FB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8A609D-2277-B7CC-B010-AEF43E601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92648A-9C51-D7D9-6878-6F30A1970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3210F6-045E-AD23-826E-9B1C6B544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BC5AAB-DDC4-3E5D-4570-C1C6948900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2E29EB-217F-D9DC-BBE1-354193EFB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28C2B5-6AA3-29E5-007F-36CF5DBA1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746F9B-61F9-EE09-4114-3B9915AD9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A3C2CE-BEFF-9CE8-0D07-AA0F61B62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722AE9-E7E9-F59F-219C-B9C5B576B6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948BFC-397A-E0C4-053C-2B0A65EF18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CFFFE2-A119-0153-169A-0254F5947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1B363DE-5346-8E22-E4A9-548AEABD6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6E8F19-8837-1F19-E49C-617202838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A23F05E2-D1BD-698D-232D-7916CBCBA1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3D7A46D3-F270-1ADF-D258-F3094D819520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7A23241C-C2CF-ECB0-44C5-CF64277A19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1528797"/>
            <a:ext cx="9712549" cy="497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Individualized </a:t>
            </a:r>
          </a:p>
          <a:p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Prepared before day one </a:t>
            </a:r>
          </a:p>
          <a:p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Collaborative </a:t>
            </a:r>
          </a:p>
          <a:p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Builds employer capacity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604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D7469-CB62-8DFC-3279-D00B688E1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453D9-0E12-65A2-2C12-5D1299D53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Key Takeaway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FAD04C-0FC8-62CC-CB4F-30980416B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FCB2D0-177E-8D4A-5506-C02EE3121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BE24EA-DCC3-6AC5-D808-58DD30DDB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7A7AB3-166F-3208-C4BB-E16F09A40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B9D823-CA2E-EDE3-A462-C1E2E1D5A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4E1415-2323-DA53-AEA7-F77216E00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7F4F93-BA1D-736A-8369-4637683CD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488B94-4944-CC27-C46B-81D04DE56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09E845-E173-CB97-0093-8B4BC5B3C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05F254-5D88-0CA7-6B90-E6F093776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043B7C-99A0-1093-E16F-7819D6DF0A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23305A-EB4C-43FA-831F-6F716BA93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CC660B7-60A3-BBBA-7B0E-618610389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C305960-83D6-1E0C-E3C6-45147DB23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95F5236F-5C61-E5B4-DDAC-E7345C368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EB361CD2-EC95-E30D-0424-682492FC2A90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24800983-3890-8496-7684-73E6764581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/>
              <a:t>Preparation builds confidence on both sides</a:t>
            </a:r>
            <a:endParaRPr lang="en-US" sz="3600" dirty="0"/>
          </a:p>
          <a:p>
            <a:r>
              <a:rPr lang="en-US" sz="3600" dirty="0"/>
              <a:t>Employees gain independence faster </a:t>
            </a:r>
          </a:p>
          <a:p>
            <a:r>
              <a:rPr lang="en-US" sz="3600" dirty="0"/>
              <a:t>Employers feel equipped to support </a:t>
            </a:r>
          </a:p>
          <a:p>
            <a:r>
              <a:rPr lang="en-US" sz="3600" dirty="0"/>
              <a:t>Workplace relationships strengthen 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141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A2BE0-0FB7-568B-9C4E-0D739479E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F9BA2-12F4-D035-8CF2-3C91F5243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ysClr val="windowText" lastClr="000000"/>
                </a:solidFill>
                <a:latin typeface="Arial"/>
                <a:ea typeface="Calibri"/>
                <a:cs typeface="Calibri"/>
              </a:rPr>
              <a:t>Who We Are</a:t>
            </a:r>
            <a:endParaRPr lang="en-CA" dirty="0">
              <a:solidFill>
                <a:sysClr val="windowText" lastClr="000000"/>
              </a:solidFill>
              <a:latin typeface="Arial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795334-99B1-F8D7-81BE-05D4D77D2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1237185" y="4840754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9C8AA6-6864-A595-CB7D-960C73443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4A9331-94AA-1AD8-35FF-0693C7972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F253CA-5E02-E656-9969-C3427B0C0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330619" y="5378048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EDFBA8-4EE9-C2C8-5631-67842552E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1B5B88-2461-8790-29AB-326FC0BB4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743DAF-00D9-414C-7C35-C2A920FA6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C291C9-2819-45A0-775F-697045CED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B548F8-D475-C915-F64A-74D5FC8DA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FBDA20-619F-B914-7A14-5C4FEF4E8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335E53-7293-4C59-876E-2B2D71B62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2EA2320-16AF-44CA-1572-33B5A214B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105F389-1262-4CF6-2A6C-5DAD8E0B1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6C3C66A-85C8-AB2F-C72D-06810EDF0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076E815-8BA1-66F3-298F-16308901B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4F19DB4A-3324-E8D3-7604-F43704C6E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9A58F995-A836-F6CC-EC3D-1946B1CC78CA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71955C9D-1174-382F-D579-5F541BC9F0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22313" y="1591501"/>
            <a:ext cx="960830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Community benefit organization (since 1995)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Mission: 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helping the community welcome and include people with intellectual disabilities, autistic persons, and individuals with a dual diagnosis to live, work, and play as valued citizens.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9035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E6054-8028-C732-73BF-960A3E569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8D974-9975-0508-4758-0AA61CF4B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Case Study Introduction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2B1203-4D0E-09C5-B129-A75264570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5A9164-6AD7-400E-6B8B-5DC2555C9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F2F13B-6979-D4EF-03AB-B59F717F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D6A4AF-8A83-4AE2-246A-B90660F31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06B72C-4E08-C04E-2FAC-3411CB654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975885-E8AB-5010-8D34-95B24B347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D4C779-A723-58D6-611D-5C102C65B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8973287-3F85-0BA4-000C-8EE39E8B6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D4F0711-F79E-8058-300F-E0F9D97F1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E7401B3-F1C2-69A4-2519-34D240380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7B72D1E-871B-5517-622F-53D54F507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47F9B1-0522-4A4A-2533-45C73E235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03AC356-DAC5-F492-935B-7E05C5FA5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B9E4D59-A704-E982-838A-FA51671E6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F4382A4D-9B6F-815B-2E00-279857AD4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D7CE318-2A2C-6481-06AF-D87E37FC6D86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5B7E13A5-565C-B5EF-E878-2D7D92CCEF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013045"/>
            <a:ext cx="9712549" cy="359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Two Different Starts,</a:t>
            </a:r>
            <a:b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One Shared Outcome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Different people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Different support needs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Same approach: preparation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1060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B7A281-1C74-7A4A-1CE2-410CF0442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1EA42-A9AE-D8B8-CDD1-FFE6630DD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/>
              <a:t>CASE STUDY 1 - Candice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FB81FD-F154-447D-6C6B-EEBCFA219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3C866DD-BFF9-C409-A6CD-01498D20A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07EB07-77B2-57C4-B2C9-5DF839090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5DF7DB-2AD2-83AE-0413-D943AB3C0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602122-A6A1-D8B6-66D9-B99717EB1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A3F3A3-02E1-248C-B979-22A497422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DD1A9C-AB75-6177-8D6A-05E442990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E19E1A-6975-082D-CAC1-0747615F0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96A7A9-0E99-235C-9B27-4E984E43F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58680CF-1543-41F2-DDB7-504026A20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BA5515-41D6-7FB6-2F81-EB639FD01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014BC93-E42A-4BB7-61D5-9A5E84C94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8D749FF-B551-67C7-D289-475744B11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50F95F1-EC7D-8E63-8512-6C42CB838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B0D62EDC-A146-2C24-28B3-4D9EB3862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098F18F9-CACC-A277-A823-810736AF9090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22F816C9-6B6B-F62F-15DE-32B96BCC13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013045"/>
            <a:ext cx="9712549" cy="3596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Meet Candice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Kind, thorough, and hardworking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Lives with significant short-term memory challenges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Often underestimated in employment 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850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A6BFC-273F-2657-FD86-9B48D129C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7EDD9-D5A6-F329-1E1B-406577568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 Starting Point- Candice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9CA664-2E36-0D9B-3F04-16F713300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5DF3BC-EF06-1191-66EF-385B31187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7A5188-866C-AB45-E6BB-43407AAAF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EB9E8C-935E-9969-17F3-750630BFB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2025C4-4B01-F284-EDC6-E37FD172A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201869-3D9B-4FD3-2BB4-DE46C50B4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428770-67D7-0D26-2242-8F63D3A1B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5FF405-EC18-2123-012C-557B04AB0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2F1517-1E84-0052-9D85-CEB4E0E99F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C38362E-A13C-5AF6-BEBB-A04472C09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439297-1AFD-332A-B450-7E0C4E042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6E646C-D049-3058-B848-E0C40DA1B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A9A51E-3CAD-83B2-A73E-C3E5E3963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810CF76-3506-CB0C-0C99-3657075D7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4136FF03-9B3A-E9E9-E4D8-55A991D3B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993748F7-B82B-DFE9-633E-C65CE0850025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88A7A089-33E7-ECD0-684C-0C8579DFD9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/>
              <a:t>The Challenge</a:t>
            </a:r>
            <a:endParaRPr lang="en-US" sz="3600" dirty="0"/>
          </a:p>
          <a:p>
            <a:r>
              <a:rPr lang="en-US" sz="3600" dirty="0"/>
              <a:t>Repetition in communication </a:t>
            </a:r>
          </a:p>
          <a:p>
            <a:r>
              <a:rPr lang="en-US" sz="3600" dirty="0"/>
              <a:t>Difficulty retaining new information </a:t>
            </a:r>
          </a:p>
          <a:p>
            <a:r>
              <a:rPr lang="en-US" sz="3600" dirty="0"/>
              <a:t>Assumptions about employability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2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9BCAB-309C-F654-835F-AC4AC6C096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56A79-67F6-1CA5-6A2D-3B53D3F88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Preparation Looked Like- Candice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BFF0A5-F469-0EE2-043E-2E70E73C9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20411E-9B64-DC14-BF53-4CBAC32A74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624EE7-AC5E-2ED0-EA1D-70EFF1A3D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B4683D-752E-946E-D376-A8DD95B9C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652E26-1422-C916-2C02-80A050268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37B5EF-2410-3EC9-1D21-89C6FE7D4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8652B0-8B25-A7D9-C675-A83DCF1F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50163B4-7980-2D97-0A84-24328F11DB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11364ED-1C4F-F075-C682-34F45BC1B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97FCF7-4E66-239A-0C29-0C097AB4E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75251F7-0033-1B12-534B-2A436E073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8C62E29-4F0B-3D51-3EB5-40D6ECE09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5EF31C-7E8E-C695-3ADF-F7930BBEE5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495507D3-95D1-BA35-53E3-2F0E46660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3518AEF-DA79-AEB7-E08C-F734730CE494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7B57FDDF-C250-25F7-A3AE-A1A421E15F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Preparation Before Day One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Practiced tools and systems in advance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Co-created a detailed training plan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Prepared the team and supervisor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1016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152AA-B92B-9EC9-D0A6-1C15AADA0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199F-D3D5-71DC-E7B8-05E5B6255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Support Looked Like- Candice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70E9DA-2568-C44F-2C13-4CA1917C0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59C130-316E-27FF-CA11-0641CAB47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F7D023-DE74-B31E-EAD8-B3D8072CE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4D7BE9-D42B-37B6-5270-F6C7215E0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FF333E-838B-0775-AC8D-43DCCDB07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4137E6-371B-DC6F-020E-CB90C4C6A5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B4CD18-1C76-AC5A-B781-DC542FDB7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F69A12-46DE-C27B-473C-A4A7DBC60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B39160-8132-0F62-CC5B-49389FD35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7716D0-5930-45C5-F9E0-A228C66ED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48DFA7F-FCC1-49E2-3532-C4A53EFC3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E79D49-3461-CD15-1F60-7C831C6F6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8D27FE-6FCD-CFCE-E1BA-CA9F34C9C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91B78AB-F212-F07D-A958-E6DFE3BF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2E9AB18A-C419-D65B-41C1-9BF13603C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29D768C6-40EA-CA38-66FC-483D7CC50444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B15E7402-5722-B074-5DB7-584B3E1E83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On the Job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Step-by-step task breakdowns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Visual guides and screenshots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Structured, gradual fading of support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2984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32C9C-B5EE-3CF7-040A-5E4F85B0E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9F0BB-7E3F-B039-1FB1-581C70B37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 Outcome- Candice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630611-3B32-2C79-FDC9-E2E893FB0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74B180-8004-FF11-994D-8BE209F9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C35858-E099-A07A-3D99-58D785E8C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D0B922-31C8-7473-5832-C2E18AB23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7017DD-AE77-5371-2458-F7624E3D88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826FA2-7B74-C63D-3FCB-BD2EB3312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FFA8D7-226D-EEB2-6A1A-25FED0223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28456E9-1DD1-3281-F409-D1678FDE9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BA110A-2FD0-C35D-A9EC-18D082F56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8F8B6D-D3ED-A670-0F85-88A2CA905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B715A4-80E8-7494-5529-22C7DA3E7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9B7E02F-B7A1-3CF1-E8DE-8FFCA337D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DB89F94-8B9F-8CA6-421B-96FC07DBD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D81E3BF-2367-0B52-A7C1-070237A8C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3F3913B7-8C3F-AFDE-5876-B9E22F5D2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C02673A1-6BD4-46EF-BA59-757902BEB7F0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CB46C762-F272-EEEC-54A3-A800EB7BFA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The Result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Independent in daily tasks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Permanent role in the public service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Increased hours and responsibility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4482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9861B-E94D-9944-1AF6-83EB22E0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6805B-C23D-5F40-135E-E1BF62726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43" y="41074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Key Insight- Candice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51DE5C-0A73-D8CA-E8CE-03788BCAB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DD4104-38C2-53CA-8EBB-445F49062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9C60B6-BE89-10CD-35F9-B1F7061A6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F2FD8E-7BDD-82B2-3370-C0BF4EF28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AE9C1F-254F-E983-2539-C98030FBB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55E93E-0EE7-7506-0FCE-D846D1152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133A71-655F-D82D-D501-8ED6D10ED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DC0036-4039-642B-5284-57A8D77C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339F47-A2A6-196D-F05F-CB86E41FD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A5BA2B-BA89-E1F3-2A1C-A16835158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0A366B-02B6-6EFD-B52A-0C7FB2E5E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5CC796-A80E-6403-EC4D-4CF0D4170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A82AED-0226-D032-60FA-66B5C902E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37F72BB-55F3-3CEF-8F61-F59E549FE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DE0BF316-466B-7DF6-BB13-701017FBD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BDFE2A2E-E970-2FEB-1866-2F73E59B1B07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B335E238-AC0E-E921-0F54-A25010236F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575763"/>
            <a:ext cx="9712549" cy="2471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What Made the Difference</a:t>
            </a: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Preparation made independence possible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3955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FAFC7-493A-94E2-D67F-746292622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04139-F881-B6F8-F780-20754300B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43" y="41074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CASE STUDY 2 - Staci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256707-9690-7E69-F3BD-A31AF3EA2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915510-FA6E-F943-EEF7-62674A000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575408-9055-C6F3-BA2F-5D7C4F442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694AD2-DF74-9215-66C6-D958E7394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CEEEA5-0B57-5B57-8425-8FA87C84F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E36856E-2D2E-A030-C8F7-B7FFD9255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02D224-3367-9D6D-42DD-0C960920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3E1606-6C4D-A56D-A3D2-6835A0C18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DAD8B7-D3B1-334F-5171-811681039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8618EEC-ADFB-541C-5547-CA81986B3A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F9F515-BE8F-56F9-6708-CFE0B3F16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52FF6F0-CC56-D589-BE9A-903E2FFB5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6C459CD-ECAB-50DE-C896-C4426B9C6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B3F6F05-7CBD-639B-50D1-BA28434BF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9EADB790-DD0A-FCA3-1E74-95D3F2528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72BC1FD0-1F9D-EDC7-6100-BF90B6D4437B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B4813E84-479B-DDF4-256D-FA78EC6BA0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326464"/>
            <a:ext cx="9712549" cy="297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Meet Staci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Returning to the workforce after 10 years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Strong potential, but needed confidence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26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7CB3D-35FE-3C01-97C5-BE029FD3F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60365-71DD-3F24-C933-37172F07A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43" y="41074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 Starting Point- Staci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F47F44-3157-D756-7CCE-D44B7016C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1744E3-8F45-24B2-8DF7-24193478FC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24895D-C8A4-FDFD-950E-1F1C51022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6C0390-E07F-65A6-F137-7B8C22811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A162A1-837B-623E-F496-936D24592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34F8B6-A1EF-AC52-0B5C-49FD8895F5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F270EB5-3CF1-E193-548E-087B6601F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77E537-3A49-D549-35EA-1C40960716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8B86FE-1E7B-50B6-445A-FCA9B5D9C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8976FC0-96AF-7EDC-D8C4-4FE72D9B3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239140A-31AC-D6C6-6B6B-C6DB24B2D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789E86-7E45-8D61-5769-CB5788E33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FA1AB2-ADC4-A8C3-2CBD-3854F09AB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2D6658A-66CD-77A4-F7A3-1E87065731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476477E1-8AE3-2325-0C6F-3B630D66D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A280EDD-10CF-E1E1-5E6B-14668E8B9D95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E0C72EF0-CD2F-CF0C-7D74-C58F0E1303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The Challenge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Anxiety about interviews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Limited recent work experience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Uncertainty about returning to work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4311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EC050-70A3-210F-F6BE-9D697821F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DD678-CD02-3C16-5F9D-17DECE026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43" y="41074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Preparation Looked Like- Staci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340B59-D006-0810-C86D-5C89AFE2A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E9D3F8-FD5C-69AD-08BF-D9CAE7056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1CE6EF-CDB8-2C47-4A94-5DCAC3A1A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8B2B3F-871E-1D6D-CCCD-0BBD81DA9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27EC8A-C8A4-3BB9-00A0-74FD09B84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42153F-F895-10C3-64CE-3B7E10FF7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B2815-F52A-E7CC-C103-4889BEC01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88ED851-35BB-54CE-34AF-96B862D7A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573E8B-26DD-C15A-A47F-06FFFB304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2013F3-4EE3-A96E-B8DA-E64844857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811C52-E8B6-3131-7C73-74D1772DE2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785FED7-4ADC-C881-E46A-3167C4A49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49D98E1-C922-8431-6A9C-01AC3F9D2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90A0B82-49A2-DBC4-E7EF-D35FA4AF3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45958F20-36B8-1A09-0EBF-C19DC03BC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B8DD6CCE-560B-B0D0-6BC9-644484BA1DB1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9B0BF911-B688-DA02-34D9-17A3338D93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Preparation Before Day One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Interview preparation and support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Clear training plan and task structure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Defined expectations and priorities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791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EE9E3-21B8-CEFC-208E-4078356EE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Our Experience</a:t>
            </a:r>
            <a:endParaRPr lang="en-CA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5F0195E2-AF7B-885A-B062-A3B59C45DD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03374"/>
            <a:ext cx="10084427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480+ hires across public AND private sectors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230+ federal public service hires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250+ private sector hires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42 departments/agencies + diverse industries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054BB3-6800-C9A9-BDB5-EA06A47FD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1248722" y="485429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29785E-6819-4163-DB47-1B90EC28E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1432929">
            <a:off x="10428096" y="6461722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1A9A24-577C-FCF7-15E9-DA42EA0CA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999CC6-B875-7435-109F-2095D563B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376208" y="5400581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376E20-43CF-BD9F-C358-D02B3C812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48722" y="2721038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D1A565-B9E1-2E02-A759-454B583C6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D6A31C-9238-1A1A-21B2-F06CC6276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DC0144-DFE3-C661-B3D5-491FC8EB1B16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Picture 9" descr="LiveWorkPlay Bee Logo">
            <a:extLst>
              <a:ext uri="{FF2B5EF4-FFF2-40B4-BE49-F238E27FC236}">
                <a16:creationId xmlns:a16="http://schemas.microsoft.com/office/drawing/2014/main" id="{BCAE0B9D-34D6-15B3-58EF-BDDB4DFE67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678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4D4FF-FDD1-38C6-6A69-1E6220660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98E9-ABDB-4691-750C-922C9D7C2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43" y="41074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Support Looked Like- Staci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04044D-5799-B4D9-3AF4-971EAD9290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0AD344-A421-E35E-0861-E3DE39A65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94B90E-8CA7-A1B9-71BD-9485C9BD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4064EB-1861-0CC1-14DE-EDDE077BD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BD09E3F-A5FE-8782-EC8D-CA3C85A28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16BE07-6588-E5AB-7DC7-EB9959AD39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1306B39-2741-E3F4-7C26-49EBE14A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97112A-D3F6-6F58-B353-1E2241BFB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83185-8450-60C6-D74D-11658EA5A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ED3B7D-A17B-C887-05E0-CEA07B495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E70AAC-6E1D-5C7B-9283-03C272D3F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F3BE449-A660-9D87-447B-76C8E30C8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FA7BDC8-4CAF-45CA-83B1-B22D70B4F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D377C3F-9A57-C992-9237-A7A45239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3F4803A1-6AFA-6AFA-EDEA-866B3CD70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10A1C17-B11E-B78A-8C90-FCCC58432F53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1B136401-8D10-D1E2-71CB-0E3A45B6FD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On the Job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No onsite job coaching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Regular check-ins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Gradual introduction of tasks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3649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BB04B-1C9E-D67E-7358-C3F456FAF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8AA00-4C52-5239-C651-F6F747722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43" y="41074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 Outcome- Staci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727995-24A2-02EE-28AD-912D2ECF6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FA8FD4-CCD1-07C9-F247-FFC24FFBE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6F29B1-8688-2E2F-16CC-D882EDF3D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4584BE-17F7-803C-7B51-2B60DCED3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72E6D5-6D32-7389-0261-11F2421F8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B1E7A-EC53-C66B-CC93-80C6D1C7D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B528EE-4F6A-3CD0-8836-1C4738533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0EBD00-85B9-E58C-A12E-1B8675F1F8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3FFA4C-48AD-F5E4-F3D1-4BA8B1FF2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08C1DC-F5E5-4FC6-98D8-3B8C267FD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6F28B5-30F0-5B65-1F22-A9AD93D80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1A2CE6B-4827-5A73-15ED-BE1CBE237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1B95DE-5E84-2E45-2A7D-9166FA5F0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BE24E62-D302-6230-C651-23A80F380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640F90AC-A136-E4C8-32D8-C370B025C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E1F69011-EF1A-80BA-E26E-16654BD803CF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2C341140-D9A8-3A1E-6AF6-600EA05094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262344"/>
            <a:ext cx="9712549" cy="309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The Result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Successful return to work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Strong job performance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Increased confidence and independence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6556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D3FE8-074F-5CA9-6465-980C2F35D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1BF8A-EF6C-A8AC-6BC8-8FB09B075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43" y="41074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Key Insight- Staci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5533C6-7A5A-8B06-9CB3-60461F532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81BE61-E96B-D469-9C9D-CF20DBA50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DC33F1-E375-1481-7472-1D988EC3C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F6428F-40EC-E8E6-74E1-BAC61A528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67647C-934B-6FA9-269A-B8B8E6BF7E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D6C66D-E810-F352-6576-6648E4927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6D97A5F-46C7-DD0F-FF1C-054C74724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DCBE54-B242-674F-C9CD-89C3499F5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43D7CF-7554-892F-3D38-58D0DDFCD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AF94E4-2DE1-DA64-3848-2F0C6730C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668D3BB-A71F-F9E1-F8F8-71AE21471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753A07-A1BD-E233-B822-8156A8F79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CD53C44-74E9-D6A9-2B43-EAD03C39F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AD4A89-6C11-0316-8943-64C60F4490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7DE072FE-4390-ACF3-9D6F-29A306ECF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5CA6794B-2BC3-D8F9-03C7-B7F011B88625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C65FBC39-3825-C95A-48F6-D7DACBFEBD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2326464"/>
            <a:ext cx="9712549" cy="2970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What Made the Difference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Preparation reduced the need for obtrusive or unnatural support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1453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23982-BFD9-8C24-F37C-C7C2459A3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B00D3-199A-6E19-7977-1D3962661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43" y="41074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What’s the Same?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2AE698-B50B-617A-C7F3-9347BA939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D3D7E3-049B-3B1F-F06A-3CED708E9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84AB3F-26CF-AA53-4534-80DBBAC04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88EE89-57B7-9E66-4D92-BF3B9D453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FA340A-78F9-ED37-01E6-EBA3A9A1E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7B3D41-AAD8-6B2E-DBD2-177CAB6A0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D30710-177D-C2C3-F459-34FF351B4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93244D-8EFF-8558-8E8B-AD3A3B4CF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2B8272C-4249-6CC8-47CC-A5A3C8F98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C2CD18-4272-29B0-CAD2-D1EC368E3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105A1E1-8E94-5A37-3028-4F92A06A47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33A99C-E9BB-F1F8-DD61-AC78585BA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B2C6DC-AE64-7B9B-84EE-1B9961B19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502DE70-0682-D224-855C-9A6ACF4F7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FADBBEE0-5F11-121F-015A-D614A0615F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28A2AEBC-F0DC-D9FB-6107-A0D7BC8CE54D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FC58178A-FDD9-1BDD-F165-FA191424E3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8070" y="1948926"/>
            <a:ext cx="9712549" cy="3725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Different Needs, Same Approach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Strong job match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Preparation before day one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Employer readiness </a:t>
            </a:r>
          </a:p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Ongoing support when needed</a:t>
            </a:r>
          </a:p>
          <a:p>
            <a:pPr marL="0" indent="0">
              <a:buNone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596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6B028-8BCF-D260-93C6-29F8C5078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76534-CD58-EF7A-1107-E68121737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86" y="794917"/>
            <a:ext cx="10515600" cy="673470"/>
          </a:xfrm>
        </p:spPr>
        <p:txBody>
          <a:bodyPr>
            <a:normAutofit fontScale="90000"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This Changes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506129-BFDE-9059-E172-2AEDDB1A2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82FD51-A488-A612-24C0-AC37C5C1A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AF122F-699E-3873-123F-5E34FA64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293B7A-C43A-ACF0-4C19-2B9F1E6537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D1FB2B-F3F0-3CF8-43B7-97EB38CB8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18974F-14A4-3965-C931-C15BEC3980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B6B3E78-48DD-A4A7-CE89-D1C50B132F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CC158C-97FD-D091-E0D4-4E6AF154D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459953-56CE-D981-C78F-5487A8063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C38F5C-9021-59B5-2E8F-1A4256C9A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FE5E191-2A24-E1B3-49D5-5767A22A3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9A32F4C-FFD1-7002-3033-F3EC3B595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2EDC7A1-D81C-2517-CE91-05F3B23AB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D77B23A-411D-3597-38CE-F4490D748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18521C80-BE61-B76A-1D4D-942F69C2E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05C80868-82E7-4A6D-9055-1029EEEE45DC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6F4EA8D6-BDFE-F238-F1F0-765C98FD81E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9386" y="1650113"/>
            <a:ext cx="8875763" cy="381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Employers feel more confident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Employees gain independence faster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Workplace relationships strengthen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Reliance on external supports decreases </a:t>
            </a:r>
          </a:p>
        </p:txBody>
      </p:sp>
    </p:spTree>
    <p:extLst>
      <p:ext uri="{BB962C8B-B14F-4D97-AF65-F5344CB8AC3E}">
        <p14:creationId xmlns:p14="http://schemas.microsoft.com/office/powerpoint/2010/main" val="6042027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1629F-A681-9D78-9953-2C7CEF078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09267-8323-341D-9C58-A00F13401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86" y="794917"/>
            <a:ext cx="10515600" cy="673470"/>
          </a:xfrm>
        </p:spPr>
        <p:txBody>
          <a:bodyPr>
            <a:normAutofit fontScale="90000"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 Shift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26EAA0-28CE-CA3C-9581-DD382E565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104AD8-5804-D63C-7A9D-7E5B03761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383212-338A-1345-00E0-0B6D75F80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70A0F7-E0CE-552F-D059-5896E73AA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1BE0B8-4DC5-6CF7-A5C1-4CD21856A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F0EBC6-6F9E-7A20-A357-098C7E312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0377DD-D6A4-7AD2-D218-10B82D811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86F843-7B66-C967-2D6D-4DE65F769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BB5FE6-A8B8-F39B-0818-BD9A94942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2541F6-D022-E2F0-B764-182026FA7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457228-6EA7-2E00-A03F-0D6E842C8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593DD3-B38B-02C7-3032-DFBBC6759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91F2EF-7E51-5376-6836-0F2C0B455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FBF9033-7809-0948-3DD0-7A165320E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C0204C8D-6321-25C0-145F-DAEA53BB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EEF9775B-5027-6CA4-24DF-F9AEA4F00F93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6C08FA1-638B-1BA3-7E00-3334550AE0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9387" y="1354649"/>
            <a:ext cx="9869696" cy="4407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</a:rPr>
              <a:t>A Shift in Approach</a:t>
            </a:r>
          </a:p>
          <a:p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From reactive → proactive </a:t>
            </a:r>
          </a:p>
          <a:p>
            <a:pPr marL="0" indent="0">
              <a:buNone/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From external support → internal capacity </a:t>
            </a:r>
          </a:p>
          <a:p>
            <a:pPr marL="0" indent="0">
              <a:buNone/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From short-term success → long-term sustainability</a:t>
            </a:r>
          </a:p>
        </p:txBody>
      </p:sp>
    </p:spTree>
    <p:extLst>
      <p:ext uri="{BB962C8B-B14F-4D97-AF65-F5344CB8AC3E}">
        <p14:creationId xmlns:p14="http://schemas.microsoft.com/office/powerpoint/2010/main" val="16022287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DD715-EC52-9042-A723-5368662B7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31EDC-AA16-A831-7515-6E936722B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86" y="794917"/>
            <a:ext cx="10515600" cy="673470"/>
          </a:xfrm>
        </p:spPr>
        <p:txBody>
          <a:bodyPr>
            <a:normAutofit fontScale="90000"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The Bigger Impact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C86519-6A34-A053-30E0-D5B234092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93FC14-9FC9-ED8F-AB23-7260912F90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3465BF-0B9B-C500-3337-A4B890C31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FC973F-CE0F-2874-BF18-A8D75D624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EFB80E-1BEF-166B-0C67-5470D1283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73C606-BB4E-122C-C1B5-6FE115D3D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D3C0FDF-F68A-F54A-15C0-A85D14102C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511531-26A9-A7A7-4B1E-9128987F0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45BE76-E46B-E6F5-D89A-B4AF7F480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0D64D3-46C3-C17A-28C6-4B03B6E16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9B6EB2-0D02-FE4B-3E28-F10EFFB92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D08EFB-A1AA-7404-6A4D-1C2B3AD86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73DD912-91CB-2832-F8E3-DCB1F1F32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C730C9C-38C8-35F1-C6A4-289E87537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A212D720-9BB2-16A5-A66C-EADF02A81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AB10C0F5-2741-4776-C59F-07BBCD69EE2E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397ED904-DE57-F604-B1E4-DD3E63D1A5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49263" y="1542446"/>
            <a:ext cx="7794313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More inclusive workplaces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Stronger, more diverse teams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Better retention and performance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Sustainable employment outcomes </a:t>
            </a:r>
          </a:p>
        </p:txBody>
      </p:sp>
    </p:spTree>
    <p:extLst>
      <p:ext uri="{BB962C8B-B14F-4D97-AF65-F5344CB8AC3E}">
        <p14:creationId xmlns:p14="http://schemas.microsoft.com/office/powerpoint/2010/main" val="29541539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AA40E-594D-2E05-F67E-9A78BE167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A2C2B-BF0C-1DFE-FBFF-A3FF8DC9E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048" y="668743"/>
            <a:ext cx="10515600" cy="2852737"/>
          </a:xfrm>
        </p:spPr>
        <p:txBody>
          <a:bodyPr>
            <a:normAutofit/>
          </a:bodyPr>
          <a:lstStyle/>
          <a:p>
            <a:r>
              <a:rPr lang="en-CA" sz="4000" dirty="0">
                <a:latin typeface="Arial" panose="020B0604020202020204" pitchFamily="34" charset="0"/>
                <a:cs typeface="Arial" panose="020B0604020202020204" pitchFamily="34" charset="0"/>
              </a:rPr>
              <a:t>It’s not about removing support</a:t>
            </a:r>
            <a:endParaRPr lang="en-CA" sz="4000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793528D5-9BAA-91D1-3D2E-5C3E5A5975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1850" y="4431617"/>
            <a:ext cx="937705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It’s about placing it where it builds independence</a:t>
            </a:r>
            <a:endParaRPr lang="en-US" sz="4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7ABE56-D25A-F04D-36E7-402FB5A77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FFD3DC-AB0F-D109-AE87-93C2EF07F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1C2CA2-79D8-5C56-7746-6BD60CA03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5556A7-03A5-A429-89AF-71F236F272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2184F7-4808-206C-1F21-06329D43E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518028-9242-9736-E50B-2C6CAD157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469EF7-10F7-096F-7CAD-AEB1F196C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CD7B52-DC33-F52A-56A1-71F84514A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DAEA4A-4D4B-1E74-70A4-8D83B063E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73D2C8-DC3C-61B5-E412-7372D162A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416085-1E20-4C9A-E915-ED87AA123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3CFD167-914D-43B9-4997-D6F751DC03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98C81FA-261A-47FF-CC89-5D9E17F06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5FBF6D1-5045-83B0-0C4F-8D1AF7404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7741D3BD-EDB0-FC43-D858-2B4012AC3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0E28521-23EC-1230-8638-6DAD870089AA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3257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1A04B-762E-5ADA-EDB2-3589FD85D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A144B-3DDA-AFF5-56CE-6EF3BA854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86" y="794917"/>
            <a:ext cx="10515600" cy="673470"/>
          </a:xfrm>
        </p:spPr>
        <p:txBody>
          <a:bodyPr>
            <a:normAutofit fontScale="90000"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Reflection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299A10-8FFD-82BA-902D-C02A71AA7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1598B0-C6A9-BE67-BDF4-BB94C1EC7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D689EE-4E6D-2A90-7CE8-80A601156E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1D7872-1E10-F30D-088B-C0857018F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088B22-6909-1BA6-28DC-419EFF76F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E44E01-4C2C-DC9D-A2D1-EC718A5B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8E7714-5FEC-01E3-6DDC-02BF77777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99FD089-65A2-AEC1-2F98-E6D4093FA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0A0098-0078-7A57-1A30-B698C112A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BEB3CF-7C68-11A9-AE54-84896574A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B76884-1D5E-DC1C-370D-173CE7D2D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B5ABC6-D438-D508-4018-9C5D4E0FE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404566-D6D9-AA9D-CCC7-866382017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250B65A-33AD-ECDA-EC65-61AA999C3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78F47C2B-8284-F28A-4DB3-5730D7BD6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568F73A7-C6D3-C6AB-08FA-0CE8B23F0A5B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AE514D5-8887-CF6B-B005-4A16E0A18B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247" y="2347432"/>
            <a:ext cx="10227076" cy="2343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600" b="1" dirty="0">
                <a:latin typeface="Verdana" panose="020B0604030504040204" pitchFamily="34" charset="0"/>
                <a:ea typeface="Verdana" panose="020B0604030504040204" pitchFamily="34" charset="0"/>
              </a:rPr>
              <a:t>One question to take with you: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How prepared is the workplace—not just the candidate?</a:t>
            </a:r>
          </a:p>
        </p:txBody>
      </p:sp>
    </p:spTree>
    <p:extLst>
      <p:ext uri="{BB962C8B-B14F-4D97-AF65-F5344CB8AC3E}">
        <p14:creationId xmlns:p14="http://schemas.microsoft.com/office/powerpoint/2010/main" val="23910257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5F764-A1C1-441D-AA35-D616E9177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38C0C-0992-BDBA-6194-0C3C06DF3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86" y="794916"/>
            <a:ext cx="10515600" cy="129578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Closing the Employment Gap Means</a:t>
            </a:r>
            <a:br>
              <a:rPr lang="en-US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557256-9719-6D14-2BF9-4FB198DAB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D0DE30-3489-575B-11DC-5E885EA41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A8B009-48F5-70A2-656C-FA17CBFE9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E92589-4F4A-DE61-695E-596610F16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57F33B-593C-AF73-EB15-BCF2021F9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8890F0-EC78-D2DB-A4FF-2E97769DB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9B0E80-6A76-B4AE-39C3-20DE49852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E63E11-9DC7-393E-A2D2-147E92D62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5CE2D5-E00D-EB21-998E-DEA98089E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0A86D0-6B07-9AF5-9D6A-51A511EF1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A71F61E-7B6A-656B-58D7-60CD15C44C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371671D-9809-2420-10BB-B9C2A8B97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BA756652-27B0-E9AB-1B43-C0C8250D4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654F1FAF-690F-7EE7-5AF4-C144B371203D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B99CE055-3BA2-854B-3547-6783393A41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247" y="1708898"/>
            <a:ext cx="7565848" cy="229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Preparing workplaces </a:t>
            </a:r>
          </a:p>
          <a:p>
            <a:pPr marL="0" indent="0">
              <a:buNone/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Not just preparing people</a:t>
            </a:r>
          </a:p>
        </p:txBody>
      </p:sp>
    </p:spTree>
    <p:extLst>
      <p:ext uri="{BB962C8B-B14F-4D97-AF65-F5344CB8AC3E}">
        <p14:creationId xmlns:p14="http://schemas.microsoft.com/office/powerpoint/2010/main" val="383885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59367-CF0D-8077-1534-4727C5855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D0AC4-EB46-C09B-B8B1-200731F36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What We Do</a:t>
            </a:r>
            <a:endParaRPr lang="en-CA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9F9D99CF-4FF5-D184-A76F-10D4C4912D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12608"/>
            <a:ext cx="11924071" cy="379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Get to know employers and identify hiring needs </a:t>
            </a:r>
          </a:p>
          <a:p>
            <a:pPr marL="0" indent="0">
              <a:buNone/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Get to know jobseekers: their strengths, interests, and how they work best </a:t>
            </a:r>
          </a:p>
          <a:p>
            <a:pPr marL="0" indent="0">
              <a:buNone/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Prepare workplaces and new hires for a strong start </a:t>
            </a:r>
          </a:p>
          <a:p>
            <a:pPr marL="0" indent="0">
              <a:buNone/>
            </a:pPr>
            <a:endParaRPr lang="en-US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Provide ongoing support for retention and long-term success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DBBED6-55B1-F71D-8A60-EC5AE20F4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1248722" y="485429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1AEB2A-9A8F-C235-8F54-70044E11C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1432929">
            <a:off x="10428096" y="6461722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77B84F-320A-4F95-9E7E-E3529F2C3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0509AC-FF11-5F57-9981-2ED6617E6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376208" y="5400581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E4C73E-C26F-53B0-A5FE-8E0C3FC1B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3BFD85-23D6-A3B4-4B35-49ADBA44B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15057"/>
            <a:ext cx="1092838" cy="10171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6DCAED-C12B-60B4-ED90-F7B1A19B2E51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Picture 9" descr="LiveWorkPlay Bee Logo">
            <a:extLst>
              <a:ext uri="{FF2B5EF4-FFF2-40B4-BE49-F238E27FC236}">
                <a16:creationId xmlns:a16="http://schemas.microsoft.com/office/drawing/2014/main" id="{8E80F844-E04F-18A0-DD6A-BC6AB0BCF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002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A80CE-CD07-B1D5-94B9-65235B504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C82C7-B7EA-E77A-98D8-A79253CD9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7447" y="1122363"/>
            <a:ext cx="9800553" cy="2387600"/>
          </a:xfrm>
        </p:spPr>
        <p:txBody>
          <a:bodyPr>
            <a:normAutofit/>
          </a:bodyPr>
          <a:lstStyle/>
          <a:p>
            <a:pPr algn="l"/>
            <a:r>
              <a:rPr lang="en-CA" sz="3600" dirty="0">
                <a:latin typeface="Arial" panose="020B0604020202020204" pitchFamily="34" charset="0"/>
                <a:cs typeface="Arial" panose="020B0604020202020204" pitchFamily="34" charset="0"/>
              </a:rPr>
              <a:t>Inclusive hiring does not fail because employers don’t care</a:t>
            </a:r>
            <a:endParaRPr lang="en-CA" sz="3600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E238EDA0-2C68-0243-96EB-C63DD084645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867447" y="3599436"/>
            <a:ext cx="8964811" cy="166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It fails because they haven’t been set up to succeed</a:t>
            </a:r>
            <a:endParaRPr lang="en-US" sz="3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47B09B-CC20-D0D7-DE0B-17D6F4A8F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F093F0-9B3A-E699-6CB2-DA5C3148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7A645A-1C9F-DD03-03DB-49029A781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0D2AAB-D055-D39A-88C8-65D057C24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74C4EF-FECF-D6CE-86CF-10312EDE8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2F20CE-41C3-79EC-8B30-7839DCC74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816213-AA46-7820-EBDC-E09F82BAA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1CD907-5AAB-A36D-E193-8E6285C96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28CD4E1-16DD-AFB1-E9E8-D3865C430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680360-EF1D-9A9F-FC18-3536ABE9E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4CAB3E6-92C1-B2ED-02AD-4BD7BAA71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A14379B-E716-4199-BEFB-DD558EC01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65E5C8-49BC-2149-EC41-D33134F5B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33BB9FE-6DD8-2612-C38C-5B2BE9D16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0AD52B84-682C-2041-E6BD-4EE1C1FFF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B070EF10-3022-C3A1-40BF-A9BD550ABD51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073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4CB83-C73E-4404-2898-6806F4A95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458A4-FB26-19A8-F504-FD1EC34ED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8128" y="0"/>
            <a:ext cx="9800553" cy="2387600"/>
          </a:xfrm>
        </p:spPr>
        <p:txBody>
          <a:bodyPr>
            <a:normAutofit/>
          </a:bodyPr>
          <a:lstStyle/>
          <a:p>
            <a:pPr algn="l"/>
            <a:r>
              <a:rPr lang="en-CA" sz="360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THANK YOU!</a:t>
            </a:r>
            <a:br>
              <a:rPr lang="en-CA" sz="3600" dirty="0">
                <a:solidFill>
                  <a:sysClr val="windowText" lastClr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endParaRPr lang="en-CA" sz="3600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A248ADB-FF2B-0986-451D-EC74B7A2A17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867447" y="2281640"/>
            <a:ext cx="8964811" cy="4296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  <a:p>
            <a:pPr algn="l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Please reach out anytime:</a:t>
            </a: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Anna@liveworkplay.ca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Keenan.Wellar@liveworkplay.ca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F78A8F-3894-EF01-19B2-3F5C7A748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464A7D-4A28-9452-4A70-C4B57A35E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D4134F-6E37-E9A9-FC38-6ED9A2AD9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4F9DE4-C249-F297-738D-278BAAAF5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998BCF-3091-E4D7-9714-A02547438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7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458C4D-4687-94D9-5706-86E116A83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E40544-9BAD-4CFF-831A-1046E7D54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C2CD7E-4271-678F-F43C-851C7343D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2C9928-194A-A7D8-1386-116981D80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D96709-68F9-5FA4-E160-C120AAE16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896576-9358-B25B-EE71-F7D320909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E721F33-8042-036E-6E23-399AF235A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7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41FDB4C-3E8A-7210-7793-8223411C8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6F20D35-30F9-35A3-11D7-4C36C63D1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89C0C673-0081-84C9-B260-C2914CC34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2BDC5E41-888F-F248-2EEC-1A6643FDD5F9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901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9FDBF-D621-0FAF-D44F-E302A21CE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8A763-C450-F2B1-502D-C89729ACB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ysClr val="windowText" lastClr="000000"/>
                </a:solidFill>
                <a:latin typeface="Arial"/>
                <a:ea typeface="Calibri"/>
                <a:cs typeface="Calibri"/>
              </a:rPr>
              <a:t>The Reality</a:t>
            </a:r>
            <a:endParaRPr lang="en-CA" dirty="0">
              <a:solidFill>
                <a:sysClr val="windowText" lastClr="000000"/>
              </a:solidFill>
              <a:latin typeface="Arial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4CF77F-1BE2-7025-4746-22C0874F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1237185" y="4840754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DAA5EF-2F76-5466-4624-B22428CCD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C2F85C-6E34-487C-5B21-C8A8CBDC3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1E7314-1296-B541-2E16-DEECBD3EB0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330619" y="5378048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EE3AA2-5C35-8D81-4C81-A6CB8750E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227778-D978-0DA9-93C7-03EC4F459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394E21-8CEB-05C2-1F3E-6215DD398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690B40-3D6B-E0A4-62D7-264E4D481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951E0B-B4D5-1C55-6B23-60C10898E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D54CD6-A48B-FF08-E0FF-707C05B81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10FDDA-48D0-5A0E-A6F1-1B68494C2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DBC9AA8-8F47-E311-E51E-B75A12C19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27BCB9-DEA7-AD78-6122-836EEF4E43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E7042DF-9408-4CA1-6792-989533504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9C022D6-5892-1B13-47AF-CF6AA8F13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A02ACF5E-8DC0-84C8-0FCD-74ACEAB6C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4A289CEB-654C-0BA9-03F8-78FBCAA30765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91F79E44-284A-4438-F96B-3D4EEE9D6D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22313" y="2196796"/>
            <a:ext cx="9608306" cy="3313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200" b="1" dirty="0"/>
              <a:t>Employment Rates in Canada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79.6% – no disability </a:t>
            </a:r>
          </a:p>
          <a:p>
            <a:r>
              <a:rPr lang="en-US" sz="3200" dirty="0"/>
              <a:t>65.5% – disability overall </a:t>
            </a:r>
          </a:p>
          <a:p>
            <a:r>
              <a:rPr lang="en-US" sz="3200" dirty="0"/>
              <a:t>~25% – intellectual disabilities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231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562AC-8D10-3CB8-40B8-7DDB6934B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FC31C-97CE-7814-46F8-CABAE9AF3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Where Most Systems Focus Their Efforts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D3963D-C229-D65E-3D3D-9EF74879BC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1237185" y="4840754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85EF86-C096-8EE8-8058-61D7485E2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7524C8-2258-A49E-D04C-7E2ADEFF3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4CBCB8-E777-9533-46D1-03244CF38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330619" y="5378048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4839D3-BF2A-93A5-6E95-1AB53CBF8B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6ABB1D-7424-7131-F51F-D7C4ADBE8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71198F5-726A-16FC-E264-70D44D1F6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BAB80C-B229-D02E-A6AC-F964B4562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0D69E7D-435C-1BA2-7A36-91CB60B541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2B3417-4363-BE2A-118B-56838CF49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6F2CB3A-5117-530A-6112-C6ECA2D24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5D5313-6A4C-05E4-AE9A-86A9B6AAA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4372720-B630-65E7-D22D-CDD2EE73D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2637BAB-7B7C-8BDA-51D7-8689078F3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ECAB494-5331-37C3-645D-DB1882AFB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A2C448A7-30BB-81BE-F6BC-01D70C971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178BA1B4-73A3-E3A5-BEEF-52CF57FB9520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D0D5DAD9-573C-0094-59B1-8D98D3A337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22313" y="2039318"/>
            <a:ext cx="9608306" cy="3628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Preparing </a:t>
            </a:r>
            <a:r>
              <a:rPr lang="en-US" sz="3200" i="1" dirty="0">
                <a:latin typeface="Verdana" panose="020B0604030504040204" pitchFamily="34" charset="0"/>
                <a:ea typeface="Verdana" panose="020B0604030504040204" pitchFamily="34" charset="0"/>
              </a:rPr>
              <a:t>individuals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 for work</a:t>
            </a:r>
          </a:p>
          <a:p>
            <a:pPr marL="0" indent="0">
              <a:buNone/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1"/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Skills training </a:t>
            </a:r>
          </a:p>
          <a:p>
            <a:pPr lvl="1"/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Resume and interview preparation </a:t>
            </a:r>
          </a:p>
          <a:p>
            <a:pPr lvl="1"/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Work experience programs </a:t>
            </a:r>
          </a:p>
          <a:p>
            <a:pPr lvl="1"/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Onsite job coaching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371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B352B-349F-A1EA-684A-F85B6C1DF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07A7F-0127-3FFD-5279-95882D2CC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 We Still See Challenges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F62101-0C31-A40D-3935-788FAE409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CB2F83-E47A-4ACA-627F-2678460816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8A178E-23C5-CED4-E266-42BE82018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E68DE0-ABB7-5A4A-9D1E-1FC193FE5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88810A-A260-D930-D9E0-4025328F9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74FE4E-22E7-E38E-34D4-19FC7ABBC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159328-F619-A719-E390-908104707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F55F58-5042-5356-E2FC-E56A69CA71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C2EB4F-862E-D1FA-0436-67EBBC40A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52217B3-BCE1-FDC3-B920-BCDD008FF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A1E8852-7223-5138-33D8-F3DCB3D7D1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E5A100F-C2F5-1688-66E1-AB42E0D990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AC4C22B-92C2-D97D-02AA-10B6072E6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BCCDF21-75A4-C420-7FA9-C3A9F6FEF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1E74AC9-9B95-644B-A91A-4C22772A8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9A343320-E09C-7538-F06A-C1080BB6F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0B08F085-CCC2-4F39-4B4B-0D70C896D8EE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D1D9FE16-465F-736E-51C4-4001551CBD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22313" y="1837722"/>
            <a:ext cx="10945432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Strong candidates don’t always succeed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Employers feel unsure how to support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Support needs remain high after hiring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New hires a</a:t>
            </a:r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re not fully included, valued employees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623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A047D-6BF8-C3FC-0A2A-0D8ECB68A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F4C59-5F6E-945D-CC12-D658814B5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85" y="457514"/>
            <a:ext cx="10515600" cy="1325563"/>
          </a:xfrm>
        </p:spPr>
        <p:txBody>
          <a:bodyPr>
            <a:norm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A Different Question</a:t>
            </a:r>
            <a:endParaRPr lang="en-CA" dirty="0">
              <a:solidFill>
                <a:sysClr val="windowText" lastClr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E7BBC4-7793-D032-57EA-0EF6DE90D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0208905" y="-51076"/>
            <a:ext cx="1092838" cy="10171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A5C997-E754-7026-9C36-DA5807F4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0619" y="6451880"/>
            <a:ext cx="1092838" cy="10171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FDA33F-C6A2-87A7-7CD3-DCACA6CD1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1237185" y="3766922"/>
            <a:ext cx="1092838" cy="1017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AEA11A-A638-4AB5-4591-4D3620DBF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0231715" y="1062621"/>
            <a:ext cx="1092838" cy="1017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E8ED44-84F8-E9EF-4805-9EDDF643B7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30619" y="4304216"/>
            <a:ext cx="1092838" cy="10171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ADD30C-17CC-740C-DD10-147376B44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9435590" y="5925274"/>
            <a:ext cx="1092838" cy="10171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E07298-D302-E52C-F2C7-E5792E7C5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8000"/>
          </a:blip>
          <a:stretch>
            <a:fillRect/>
          </a:stretch>
        </p:blipFill>
        <p:spPr>
          <a:xfrm>
            <a:off x="8540561" y="6451880"/>
            <a:ext cx="1092838" cy="10171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5CCF54-E117-4254-391F-349B9F19B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2132214" y="1073526"/>
            <a:ext cx="1092838" cy="10171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3A82F9-B384-B364-0158-C935DF761C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25648" y="2684652"/>
            <a:ext cx="1092838" cy="10171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68F50B-02C0-6EFD-5058-816C0DF8D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2132214" y="-306"/>
            <a:ext cx="1092838" cy="10171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BA9530F-3E58-A257-B453-26B72DAE5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11225648" y="1610820"/>
            <a:ext cx="1092838" cy="10171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8F0132-7908-67E0-3FF0-EA3BC9525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5648" y="536988"/>
            <a:ext cx="1092838" cy="10171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8A2AEF-4811-EFFA-7B88-C9736796F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10330619" y="2158046"/>
            <a:ext cx="1092838" cy="1017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814E7CB-D838-D0E7-934C-48D61668F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4591" y="6490516"/>
            <a:ext cx="1092838" cy="101718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12BA9E1-0C40-02D1-DD05-AB4FD0B5A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6738966" y="6490516"/>
            <a:ext cx="1092838" cy="1017180"/>
          </a:xfrm>
          <a:prstGeom prst="rect">
            <a:avLst/>
          </a:prstGeom>
        </p:spPr>
      </p:pic>
      <p:pic>
        <p:nvPicPr>
          <p:cNvPr id="23" name="Picture 9">
            <a:extLst>
              <a:ext uri="{FF2B5EF4-FFF2-40B4-BE49-F238E27FC236}">
                <a16:creationId xmlns:a16="http://schemas.microsoft.com/office/drawing/2014/main" id="{7B79BDF9-31DF-11D4-9D3E-A779D35037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375" y="6120109"/>
            <a:ext cx="541532" cy="627511"/>
          </a:xfrm>
          <a:prstGeom prst="rect">
            <a:avLst/>
          </a:prstGeom>
        </p:spPr>
      </p:pic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DF73168D-CA3E-903A-BD19-D7BDAE7CDD84}"/>
              </a:ext>
            </a:extLst>
          </p:cNvPr>
          <p:cNvSpPr txBox="1">
            <a:spLocks/>
          </p:cNvSpPr>
          <p:nvPr/>
        </p:nvSpPr>
        <p:spPr>
          <a:xfrm>
            <a:off x="309951" y="6253316"/>
            <a:ext cx="458592" cy="324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FEACEE-25B4-4A2D-B147-27296E36371D}" type="slidenum"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0F253E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srgbClr val="0F253E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24A0E0A3-A695-1D11-22C1-13CD0D6690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22312" y="3561271"/>
            <a:ext cx="101718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What if we’re solving the wrong problem?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223984"/>
      </p:ext>
    </p:extLst>
  </p:cSld>
  <p:clrMapOvr>
    <a:masterClrMapping/>
  </p:clrMapOvr>
</p:sld>
</file>

<file path=ppt/theme/theme1.xml><?xml version="1.0" encoding="utf-8"?>
<a:theme xmlns:a="http://schemas.openxmlformats.org/drawingml/2006/main" name="B&amp;D-Powerpoint Template_16x9">
  <a:themeElements>
    <a:clrScheme name="Passangers">
      <a:dk1>
        <a:srgbClr val="000000"/>
      </a:dk1>
      <a:lt1>
        <a:srgbClr val="FFFFFF"/>
      </a:lt1>
      <a:dk2>
        <a:srgbClr val="0420AC"/>
      </a:dk2>
      <a:lt2>
        <a:srgbClr val="EAEAEA"/>
      </a:lt2>
      <a:accent1>
        <a:srgbClr val="1D46F3"/>
      </a:accent1>
      <a:accent2>
        <a:srgbClr val="FF5757"/>
      </a:accent2>
      <a:accent3>
        <a:srgbClr val="C9D2FD"/>
      </a:accent3>
      <a:accent4>
        <a:srgbClr val="5E78FA"/>
      </a:accent4>
      <a:accent5>
        <a:srgbClr val="0420AB"/>
      </a:accent5>
      <a:accent6>
        <a:srgbClr val="021572"/>
      </a:accent6>
      <a:hlink>
        <a:srgbClr val="FF5757"/>
      </a:hlink>
      <a:folHlink>
        <a:srgbClr val="BFBFBF"/>
      </a:folHlink>
    </a:clrScheme>
    <a:fontScheme name="Arial-Verdana">
      <a:majorFont>
        <a:latin typeface="Aril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11A4B575A16A4D9CD3664CF3649637" ma:contentTypeVersion="19" ma:contentTypeDescription="Create a new document." ma:contentTypeScope="" ma:versionID="581653209fa9e7fe341ab6bbca41f8ff">
  <xsd:schema xmlns:xsd="http://www.w3.org/2001/XMLSchema" xmlns:xs="http://www.w3.org/2001/XMLSchema" xmlns:p="http://schemas.microsoft.com/office/2006/metadata/properties" xmlns:ns2="e8d520d5-a6d6-430b-803a-09543c27e45d" xmlns:ns3="cec7b754-07fb-4a6e-9455-07d0c6c8bfe3" targetNamespace="http://schemas.microsoft.com/office/2006/metadata/properties" ma:root="true" ma:fieldsID="12c1110f0ff4d75182c4f61825ec272f" ns2:_="" ns3:_="">
    <xsd:import namespace="e8d520d5-a6d6-430b-803a-09543c27e45d"/>
    <xsd:import namespace="cec7b754-07fb-4a6e-9455-07d0c6c8bf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d520d5-a6d6-430b-803a-09543c27e4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91ecc1a-f560-4cc1-89b4-461fc51ad0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7b754-07fb-4a6e-9455-07d0c6c8bfe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35163a-bbcb-4ce5-b61e-bafff7c732e2}" ma:internalName="TaxCatchAll" ma:showField="CatchAllData" ma:web="cec7b754-07fb-4a6e-9455-07d0c6c8bf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ec7b754-07fb-4a6e-9455-07d0c6c8bfe3" xsi:nil="true"/>
    <lcf76f155ced4ddcb4097134ff3c332f xmlns="e8d520d5-a6d6-430b-803a-09543c27e45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4350395-0A04-4F75-BE5F-84BE1E0508AA}">
  <ds:schemaRefs>
    <ds:schemaRef ds:uri="cec7b754-07fb-4a6e-9455-07d0c6c8bfe3"/>
    <ds:schemaRef ds:uri="e8d520d5-a6d6-430b-803a-09543c27e4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A0D012E-BF84-4C53-86FA-F35C0BEC64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BBD22D-7D48-4D2B-BB7C-3A719C369B59}">
  <ds:schemaRefs>
    <ds:schemaRef ds:uri="http://schemas.microsoft.com/office/2006/documentManagement/types"/>
    <ds:schemaRef ds:uri="http://purl.org/dc/dcmitype/"/>
    <ds:schemaRef ds:uri="cec7b754-07fb-4a6e-9455-07d0c6c8bfe3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e8d520d5-a6d6-430b-803a-09543c27e4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1771</TotalTime>
  <Words>1163</Words>
  <Application>Microsoft Office PowerPoint</Application>
  <PresentationFormat>Widescreen</PresentationFormat>
  <Paragraphs>379</Paragraphs>
  <Slides>51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Aptos</vt:lpstr>
      <vt:lpstr>Aptos Display</vt:lpstr>
      <vt:lpstr>Arial</vt:lpstr>
      <vt:lpstr>Arila</vt:lpstr>
      <vt:lpstr>Verdana</vt:lpstr>
      <vt:lpstr>B&amp;D-Powerpoint Template_16x9</vt:lpstr>
      <vt:lpstr>1_Office Theme</vt:lpstr>
      <vt:lpstr>    Closing the employment gap in inclusive employment </vt:lpstr>
      <vt:lpstr>Lovely to meet you!</vt:lpstr>
      <vt:lpstr>Who We Are</vt:lpstr>
      <vt:lpstr>Our Experience</vt:lpstr>
      <vt:lpstr>What We Do</vt:lpstr>
      <vt:lpstr>The Reality</vt:lpstr>
      <vt:lpstr>Where Most Systems Focus Their Efforts</vt:lpstr>
      <vt:lpstr>But We Still See Challenges</vt:lpstr>
      <vt:lpstr>A Different Question</vt:lpstr>
      <vt:lpstr>The Preparation Gap</vt:lpstr>
      <vt:lpstr>What This Looks Like in Practice</vt:lpstr>
      <vt:lpstr>What Drives Better Outcomes</vt:lpstr>
      <vt:lpstr>More work up front</vt:lpstr>
      <vt:lpstr>A Shift in Focus</vt:lpstr>
      <vt:lpstr>Preparing the Workplace Means: </vt:lpstr>
      <vt:lpstr>What This Changes </vt:lpstr>
      <vt:lpstr>Without Preparation vs With Preparation </vt:lpstr>
      <vt:lpstr>How Do We Do This in Practice?  </vt:lpstr>
      <vt:lpstr>Our Approach </vt:lpstr>
      <vt:lpstr>Focus for Today </vt:lpstr>
      <vt:lpstr>Why This Stage Matters </vt:lpstr>
      <vt:lpstr>What Preparation Involves </vt:lpstr>
      <vt:lpstr>A Collaborative Process </vt:lpstr>
      <vt:lpstr>What the Employee Needs To Know </vt:lpstr>
      <vt:lpstr>What the Employer Needs To Know </vt:lpstr>
      <vt:lpstr>Examples of Practical Supports </vt:lpstr>
      <vt:lpstr>The Shift in Roles </vt:lpstr>
      <vt:lpstr>Guiding Principles </vt:lpstr>
      <vt:lpstr>Key Takeaway </vt:lpstr>
      <vt:lpstr>Case Study Introduction</vt:lpstr>
      <vt:lpstr>CASE STUDY 1 - Candice</vt:lpstr>
      <vt:lpstr>The Starting Point- Candice</vt:lpstr>
      <vt:lpstr>What Preparation Looked Like- Candice</vt:lpstr>
      <vt:lpstr>What Support Looked Like- Candice</vt:lpstr>
      <vt:lpstr>The Outcome- Candice</vt:lpstr>
      <vt:lpstr>Key Insight- Candice</vt:lpstr>
      <vt:lpstr>CASE STUDY 2 - Staci</vt:lpstr>
      <vt:lpstr>The Starting Point- Staci</vt:lpstr>
      <vt:lpstr>What Preparation Looked Like- Staci</vt:lpstr>
      <vt:lpstr>What Support Looked Like- Staci</vt:lpstr>
      <vt:lpstr>The Outcome- Staci</vt:lpstr>
      <vt:lpstr>Key Insight- Staci</vt:lpstr>
      <vt:lpstr>What’s the Same?</vt:lpstr>
      <vt:lpstr>What This Changes</vt:lpstr>
      <vt:lpstr>The Shift</vt:lpstr>
      <vt:lpstr>The Bigger Impact</vt:lpstr>
      <vt:lpstr>It’s not about removing support</vt:lpstr>
      <vt:lpstr>Reflection</vt:lpstr>
      <vt:lpstr>Closing the Employment Gap Means </vt:lpstr>
      <vt:lpstr>Inclusive hiring does not fail because employers don’t care</vt:lpstr>
      <vt:lpstr>THANK YOU!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Inclusive  Employment Supports Model</dc:title>
  <dc:creator>Jennifer Broad</dc:creator>
  <cp:lastModifiedBy>Anna Nelson</cp:lastModifiedBy>
  <cp:revision>3</cp:revision>
  <dcterms:created xsi:type="dcterms:W3CDTF">2024-08-27T16:15:52Z</dcterms:created>
  <dcterms:modified xsi:type="dcterms:W3CDTF">2026-04-08T19:29:04Z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0x0101007A11A4B575A16A4D9CD3664CF3649637</vt:lpwstr>
  </property>
  <property fmtid="{D5CDD505-2E9C-101B-9397-08002B2CF9AE}" pid="3" name="MediaServiceImageTags">
    <vt:lpwstr/>
  </property>
</Properties>
</file>